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434" r:id="rId3"/>
    <p:sldId id="416" r:id="rId4"/>
    <p:sldId id="418" r:id="rId5"/>
    <p:sldId id="419" r:id="rId6"/>
    <p:sldId id="420" r:id="rId7"/>
    <p:sldId id="421" r:id="rId8"/>
    <p:sldId id="422" r:id="rId9"/>
    <p:sldId id="424" r:id="rId10"/>
    <p:sldId id="423" r:id="rId11"/>
    <p:sldId id="425" r:id="rId12"/>
    <p:sldId id="426" r:id="rId13"/>
    <p:sldId id="427" r:id="rId14"/>
    <p:sldId id="428" r:id="rId15"/>
    <p:sldId id="429" r:id="rId16"/>
    <p:sldId id="430" r:id="rId17"/>
    <p:sldId id="431" r:id="rId18"/>
    <p:sldId id="432" r:id="rId19"/>
    <p:sldId id="433" r:id="rId20"/>
    <p:sldId id="435" r:id="rId21"/>
    <p:sldId id="436"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62" autoAdjust="0"/>
    <p:restoredTop sz="94602"/>
  </p:normalViewPr>
  <p:slideViewPr>
    <p:cSldViewPr>
      <p:cViewPr varScale="1">
        <p:scale>
          <a:sx n="91" d="100"/>
          <a:sy n="91" d="100"/>
        </p:scale>
        <p:origin x="1384" y="1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10.tiff>
</file>

<file path=ppt/media/image2.tiff>
</file>

<file path=ppt/media/image3.tiff>
</file>

<file path=ppt/media/image4.tiff>
</file>

<file path=ppt/media/image5.tiff>
</file>

<file path=ppt/media/image6.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0E0DB-E81D-7C41-8DEB-979E499DB144}" type="datetimeFigureOut">
              <a:rPr lang="en-US" smtClean="0"/>
              <a:t>10/19/21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353BC0-57FA-2A49-8AE7-55F575BF1FEE}" type="slidenum">
              <a:rPr lang="en-US" smtClean="0"/>
              <a:t>‹#›</a:t>
            </a:fld>
            <a:endParaRPr lang="en-US"/>
          </a:p>
        </p:txBody>
      </p:sp>
    </p:spTree>
    <p:extLst>
      <p:ext uri="{BB962C8B-B14F-4D97-AF65-F5344CB8AC3E}">
        <p14:creationId xmlns:p14="http://schemas.microsoft.com/office/powerpoint/2010/main" val="873695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three are for </a:t>
            </a:r>
            <a:r>
              <a:rPr lang="en-US" dirty="0" err="1"/>
              <a:t>subsetting</a:t>
            </a:r>
            <a:r>
              <a:rPr lang="en-US" dirty="0"/>
              <a:t>.</a:t>
            </a:r>
          </a:p>
          <a:p>
            <a:endParaRPr lang="en-US" dirty="0"/>
          </a:p>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5</a:t>
            </a:fld>
            <a:endParaRPr lang="en-US"/>
          </a:p>
        </p:txBody>
      </p:sp>
    </p:spTree>
    <p:extLst>
      <p:ext uri="{BB962C8B-B14F-4D97-AF65-F5344CB8AC3E}">
        <p14:creationId xmlns:p14="http://schemas.microsoft.com/office/powerpoint/2010/main" val="1226530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Takes practice to learn to read order of operations.</a:t>
            </a:r>
          </a:p>
        </p:txBody>
      </p:sp>
      <p:sp>
        <p:nvSpPr>
          <p:cNvPr id="4" name="Slide Number Placeholder 3"/>
          <p:cNvSpPr>
            <a:spLocks noGrp="1"/>
          </p:cNvSpPr>
          <p:nvPr>
            <p:ph type="sldNum" sz="quarter" idx="5"/>
          </p:nvPr>
        </p:nvSpPr>
        <p:spPr/>
        <p:txBody>
          <a:bodyPr/>
          <a:lstStyle/>
          <a:p>
            <a:fld id="{6B353BC0-57FA-2A49-8AE7-55F575BF1FEE}" type="slidenum">
              <a:rPr lang="en-US" smtClean="0"/>
              <a:t>15</a:t>
            </a:fld>
            <a:endParaRPr lang="en-US"/>
          </a:p>
        </p:txBody>
      </p:sp>
    </p:spTree>
    <p:extLst>
      <p:ext uri="{BB962C8B-B14F-4D97-AF65-F5344CB8AC3E}">
        <p14:creationId xmlns:p14="http://schemas.microsoft.com/office/powerpoint/2010/main" val="911417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Returns the 9 out of 40 observations that meet both criteria</a:t>
            </a:r>
          </a:p>
        </p:txBody>
      </p:sp>
      <p:sp>
        <p:nvSpPr>
          <p:cNvPr id="4" name="Slide Number Placeholder 3"/>
          <p:cNvSpPr>
            <a:spLocks noGrp="1"/>
          </p:cNvSpPr>
          <p:nvPr>
            <p:ph type="sldNum" sz="quarter" idx="5"/>
          </p:nvPr>
        </p:nvSpPr>
        <p:spPr/>
        <p:txBody>
          <a:bodyPr/>
          <a:lstStyle/>
          <a:p>
            <a:fld id="{6B353BC0-57FA-2A49-8AE7-55F575BF1FEE}" type="slidenum">
              <a:rPr lang="en-US" smtClean="0"/>
              <a:t>16</a:t>
            </a:fld>
            <a:endParaRPr lang="en-US"/>
          </a:p>
        </p:txBody>
      </p:sp>
    </p:spTree>
    <p:extLst>
      <p:ext uri="{BB962C8B-B14F-4D97-AF65-F5344CB8AC3E}">
        <p14:creationId xmlns:p14="http://schemas.microsoft.com/office/powerpoint/2010/main" val="235324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17</a:t>
            </a:fld>
            <a:endParaRPr lang="en-US"/>
          </a:p>
        </p:txBody>
      </p:sp>
    </p:spTree>
    <p:extLst>
      <p:ext uri="{BB962C8B-B14F-4D97-AF65-F5344CB8AC3E}">
        <p14:creationId xmlns:p14="http://schemas.microsoft.com/office/powerpoint/2010/main" val="3856870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https://jules32.github.io/2016-07-12-Oxford/</a:t>
            </a:r>
            <a:r>
              <a:rPr lang="en-US" dirty="0" err="1"/>
              <a:t>dplyr_tidyr</a:t>
            </a:r>
            <a:r>
              <a:rPr lang="en-US" dirty="0"/>
              <a:t>/</a:t>
            </a:r>
          </a:p>
        </p:txBody>
      </p:sp>
      <p:sp>
        <p:nvSpPr>
          <p:cNvPr id="4" name="Slide Number Placeholder 3"/>
          <p:cNvSpPr>
            <a:spLocks noGrp="1"/>
          </p:cNvSpPr>
          <p:nvPr>
            <p:ph type="sldNum" sz="quarter" idx="5"/>
          </p:nvPr>
        </p:nvSpPr>
        <p:spPr/>
        <p:txBody>
          <a:bodyPr/>
          <a:lstStyle/>
          <a:p>
            <a:fld id="{6B353BC0-57FA-2A49-8AE7-55F575BF1FEE}" type="slidenum">
              <a:rPr lang="en-US" smtClean="0"/>
              <a:t>18</a:t>
            </a:fld>
            <a:endParaRPr lang="en-US"/>
          </a:p>
        </p:txBody>
      </p:sp>
    </p:spTree>
    <p:extLst>
      <p:ext uri="{BB962C8B-B14F-4D97-AF65-F5344CB8AC3E}">
        <p14:creationId xmlns:p14="http://schemas.microsoft.com/office/powerpoint/2010/main" val="1115747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19</a:t>
            </a:fld>
            <a:endParaRPr lang="en-US"/>
          </a:p>
        </p:txBody>
      </p:sp>
    </p:spTree>
    <p:extLst>
      <p:ext uri="{BB962C8B-B14F-4D97-AF65-F5344CB8AC3E}">
        <p14:creationId xmlns:p14="http://schemas.microsoft.com/office/powerpoint/2010/main" val="40552959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you can use British English or American English for most common </a:t>
            </a:r>
            <a:r>
              <a:rPr lang="en-US" dirty="0" err="1"/>
              <a:t>tidyverse</a:t>
            </a:r>
            <a:r>
              <a:rPr lang="en-US" dirty="0"/>
              <a:t>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20</a:t>
            </a:fld>
            <a:endParaRPr lang="en-US"/>
          </a:p>
        </p:txBody>
      </p:sp>
    </p:spTree>
    <p:extLst>
      <p:ext uri="{BB962C8B-B14F-4D97-AF65-F5344CB8AC3E}">
        <p14:creationId xmlns:p14="http://schemas.microsoft.com/office/powerpoint/2010/main" val="2807213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row names to use as a variable:</a:t>
            </a:r>
          </a:p>
          <a:p>
            <a:r>
              <a:rPr lang="en-US" dirty="0"/>
              <a:t>https://</a:t>
            </a:r>
            <a:r>
              <a:rPr lang="en-US" dirty="0" err="1"/>
              <a:t>stackoverflow.com</a:t>
            </a:r>
            <a:r>
              <a:rPr lang="en-US" dirty="0"/>
              <a:t>/questions/45868766/select-</a:t>
            </a:r>
            <a:r>
              <a:rPr lang="en-US" dirty="0" err="1"/>
              <a:t>mtcars</a:t>
            </a:r>
            <a:r>
              <a:rPr lang="en-US" dirty="0"/>
              <a:t>-dataset-start-with-name-with-letter-m</a:t>
            </a:r>
          </a:p>
        </p:txBody>
      </p:sp>
      <p:sp>
        <p:nvSpPr>
          <p:cNvPr id="4" name="Slide Number Placeholder 3"/>
          <p:cNvSpPr>
            <a:spLocks noGrp="1"/>
          </p:cNvSpPr>
          <p:nvPr>
            <p:ph type="sldNum" sz="quarter" idx="5"/>
          </p:nvPr>
        </p:nvSpPr>
        <p:spPr/>
        <p:txBody>
          <a:bodyPr/>
          <a:lstStyle/>
          <a:p>
            <a:fld id="{6B353BC0-57FA-2A49-8AE7-55F575BF1FEE}" type="slidenum">
              <a:rPr lang="en-US" smtClean="0"/>
              <a:t>21</a:t>
            </a:fld>
            <a:endParaRPr lang="en-US"/>
          </a:p>
        </p:txBody>
      </p:sp>
    </p:spTree>
    <p:extLst>
      <p:ext uri="{BB962C8B-B14F-4D97-AF65-F5344CB8AC3E}">
        <p14:creationId xmlns:p14="http://schemas.microsoft.com/office/powerpoint/2010/main" val="146663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7</a:t>
            </a:fld>
            <a:endParaRPr lang="en-US"/>
          </a:p>
        </p:txBody>
      </p:sp>
    </p:spTree>
    <p:extLst>
      <p:ext uri="{BB962C8B-B14F-4D97-AF65-F5344CB8AC3E}">
        <p14:creationId xmlns:p14="http://schemas.microsoft.com/office/powerpoint/2010/main" val="1028786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see the c() function a lot when picking things from a list.</a:t>
            </a:r>
          </a:p>
        </p:txBody>
      </p:sp>
      <p:sp>
        <p:nvSpPr>
          <p:cNvPr id="4" name="Slide Number Placeholder 3"/>
          <p:cNvSpPr>
            <a:spLocks noGrp="1"/>
          </p:cNvSpPr>
          <p:nvPr>
            <p:ph type="sldNum" sz="quarter" idx="5"/>
          </p:nvPr>
        </p:nvSpPr>
        <p:spPr/>
        <p:txBody>
          <a:bodyPr/>
          <a:lstStyle/>
          <a:p>
            <a:fld id="{6B353BC0-57FA-2A49-8AE7-55F575BF1FEE}" type="slidenum">
              <a:rPr lang="en-US" smtClean="0"/>
              <a:t>8</a:t>
            </a:fld>
            <a:endParaRPr lang="en-US"/>
          </a:p>
        </p:txBody>
      </p:sp>
    </p:spTree>
    <p:extLst>
      <p:ext uri="{BB962C8B-B14F-4D97-AF65-F5344CB8AC3E}">
        <p14:creationId xmlns:p14="http://schemas.microsoft.com/office/powerpoint/2010/main" val="1785571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9</a:t>
            </a:fld>
            <a:endParaRPr lang="en-US"/>
          </a:p>
        </p:txBody>
      </p:sp>
    </p:spTree>
    <p:extLst>
      <p:ext uri="{BB962C8B-B14F-4D97-AF65-F5344CB8AC3E}">
        <p14:creationId xmlns:p14="http://schemas.microsoft.com/office/powerpoint/2010/main" val="2153824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10</a:t>
            </a:fld>
            <a:endParaRPr lang="en-US"/>
          </a:p>
        </p:txBody>
      </p:sp>
    </p:spTree>
    <p:extLst>
      <p:ext uri="{BB962C8B-B14F-4D97-AF65-F5344CB8AC3E}">
        <p14:creationId xmlns:p14="http://schemas.microsoft.com/office/powerpoint/2010/main" val="2025358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spaces between new object, assignment arrow, and commands</a:t>
            </a:r>
          </a:p>
          <a:p>
            <a:r>
              <a:rPr lang="en-US" dirty="0"/>
              <a:t>Note white space (blank lines) between sections of commands</a:t>
            </a:r>
          </a:p>
        </p:txBody>
      </p:sp>
      <p:sp>
        <p:nvSpPr>
          <p:cNvPr id="4" name="Slide Number Placeholder 3"/>
          <p:cNvSpPr>
            <a:spLocks noGrp="1"/>
          </p:cNvSpPr>
          <p:nvPr>
            <p:ph type="sldNum" sz="quarter" idx="5"/>
          </p:nvPr>
        </p:nvSpPr>
        <p:spPr/>
        <p:txBody>
          <a:bodyPr/>
          <a:lstStyle/>
          <a:p>
            <a:fld id="{6B353BC0-57FA-2A49-8AE7-55F575BF1FEE}" type="slidenum">
              <a:rPr lang="en-US" smtClean="0"/>
              <a:t>11</a:t>
            </a:fld>
            <a:endParaRPr lang="en-US"/>
          </a:p>
        </p:txBody>
      </p:sp>
    </p:spTree>
    <p:extLst>
      <p:ext uri="{BB962C8B-B14F-4D97-AF65-F5344CB8AC3E}">
        <p14:creationId xmlns:p14="http://schemas.microsoft.com/office/powerpoint/2010/main" val="2808438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12</a:t>
            </a:fld>
            <a:endParaRPr lang="en-US"/>
          </a:p>
        </p:txBody>
      </p:sp>
    </p:spTree>
    <p:extLst>
      <p:ext uri="{BB962C8B-B14F-4D97-AF65-F5344CB8AC3E}">
        <p14:creationId xmlns:p14="http://schemas.microsoft.com/office/powerpoint/2010/main" val="3412595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353BC0-57FA-2A49-8AE7-55F575BF1FEE}" type="slidenum">
              <a:rPr lang="en-US" smtClean="0"/>
              <a:t>13</a:t>
            </a:fld>
            <a:endParaRPr lang="en-US"/>
          </a:p>
        </p:txBody>
      </p:sp>
    </p:spTree>
    <p:extLst>
      <p:ext uri="{BB962C8B-B14F-4D97-AF65-F5344CB8AC3E}">
        <p14:creationId xmlns:p14="http://schemas.microsoft.com/office/powerpoint/2010/main" val="1190260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SORT command already taken by </a:t>
            </a:r>
            <a:r>
              <a:rPr lang="en-US" dirty="0" err="1"/>
              <a:t>BaseR</a:t>
            </a:r>
            <a:r>
              <a:rPr lang="en-US" dirty="0"/>
              <a:t> to sort vectors</a:t>
            </a:r>
          </a:p>
        </p:txBody>
      </p:sp>
      <p:sp>
        <p:nvSpPr>
          <p:cNvPr id="4" name="Slide Number Placeholder 3"/>
          <p:cNvSpPr>
            <a:spLocks noGrp="1"/>
          </p:cNvSpPr>
          <p:nvPr>
            <p:ph type="sldNum" sz="quarter" idx="5"/>
          </p:nvPr>
        </p:nvSpPr>
        <p:spPr/>
        <p:txBody>
          <a:bodyPr/>
          <a:lstStyle/>
          <a:p>
            <a:fld id="{6B353BC0-57FA-2A49-8AE7-55F575BF1FEE}" type="slidenum">
              <a:rPr lang="en-US" smtClean="0"/>
              <a:t>14</a:t>
            </a:fld>
            <a:endParaRPr lang="en-US"/>
          </a:p>
        </p:txBody>
      </p:sp>
    </p:spTree>
    <p:extLst>
      <p:ext uri="{BB962C8B-B14F-4D97-AF65-F5344CB8AC3E}">
        <p14:creationId xmlns:p14="http://schemas.microsoft.com/office/powerpoint/2010/main" val="1511142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D162873-51CE-49DA-B98E-BAD067B56C8D}" type="datetimeFigureOut">
              <a:rPr lang="en-US" smtClean="0"/>
              <a:t>10/19/21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709966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997584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162873-51CE-49DA-B98E-BAD067B56C8D}" type="datetimeFigureOut">
              <a:rPr lang="en-US" smtClean="0"/>
              <a:t>10/19/21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978353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457200" y="1447800"/>
            <a:ext cx="8229600" cy="5105400"/>
          </a:xfrm>
        </p:spPr>
        <p:txBody>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66665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162873-51CE-49DA-B98E-BAD067B56C8D}" type="datetimeFigureOut">
              <a:rPr lang="en-US" smtClean="0"/>
              <a:t>10/19/21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863119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162873-51CE-49DA-B98E-BAD067B56C8D}" type="datetimeFigureOut">
              <a:rPr lang="en-US" smtClean="0"/>
              <a:t>10/19/21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372827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162873-51CE-49DA-B98E-BAD067B56C8D}" type="datetimeFigureOut">
              <a:rPr lang="en-US" smtClean="0"/>
              <a:t>10/19/21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529097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162873-51CE-49DA-B98E-BAD067B56C8D}" type="datetimeFigureOut">
              <a:rPr lang="en-US" smtClean="0"/>
              <a:t>10/19/21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953676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62873-51CE-49DA-B98E-BAD067B56C8D}" type="datetimeFigureOut">
              <a:rPr lang="en-US" smtClean="0"/>
              <a:t>10/19/21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24855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10/19/21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679728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D162873-51CE-49DA-B98E-BAD067B56C8D}" type="datetimeFigureOut">
              <a:rPr lang="en-US" smtClean="0"/>
              <a:t>10/19/21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8EA9-8080-4EFF-AEE8-9468A88FCF35}" type="slidenum">
              <a:rPr lang="en-US" smtClean="0"/>
              <a:t>‹#›</a:t>
            </a:fld>
            <a:endParaRPr lang="en-US"/>
          </a:p>
        </p:txBody>
      </p:sp>
    </p:spTree>
    <p:extLst>
      <p:ext uri="{BB962C8B-B14F-4D97-AF65-F5344CB8AC3E}">
        <p14:creationId xmlns:p14="http://schemas.microsoft.com/office/powerpoint/2010/main" val="11348588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62873-51CE-49DA-B98E-BAD067B56C8D}" type="datetimeFigureOut">
              <a:rPr lang="en-US" smtClean="0"/>
              <a:t>10/19/21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AD8EA9-8080-4EFF-AEE8-9468A88FCF35}" type="slidenum">
              <a:rPr lang="en-US" smtClean="0"/>
              <a:t>‹#›</a:t>
            </a:fld>
            <a:endParaRPr lang="en-US"/>
          </a:p>
        </p:txBody>
      </p:sp>
    </p:spTree>
    <p:extLst>
      <p:ext uri="{BB962C8B-B14F-4D97-AF65-F5344CB8AC3E}">
        <p14:creationId xmlns:p14="http://schemas.microsoft.com/office/powerpoint/2010/main" val="25131762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Lecture 3</a:t>
            </a:r>
            <a:br>
              <a:rPr lang="en-US" dirty="0"/>
            </a:br>
            <a:r>
              <a:rPr lang="en-US" dirty="0"/>
              <a:t>Data Management, Manipulation, and Exploration with </a:t>
            </a:r>
            <a:r>
              <a:rPr lang="en-US" i="1" dirty="0" err="1"/>
              <a:t>dplyr</a:t>
            </a:r>
            <a:endParaRPr lang="en-US" i="1" dirty="0"/>
          </a:p>
        </p:txBody>
      </p:sp>
      <p:sp>
        <p:nvSpPr>
          <p:cNvPr id="3" name="TextBox 2">
            <a:extLst>
              <a:ext uri="{FF2B5EF4-FFF2-40B4-BE49-F238E27FC236}">
                <a16:creationId xmlns:a16="http://schemas.microsoft.com/office/drawing/2014/main" id="{2AACF65D-B187-7044-B677-035ACD9115DA}"/>
              </a:ext>
            </a:extLst>
          </p:cNvPr>
          <p:cNvSpPr txBox="1"/>
          <p:nvPr/>
        </p:nvSpPr>
        <p:spPr>
          <a:xfrm>
            <a:off x="3352800" y="4191000"/>
            <a:ext cx="2574103" cy="369332"/>
          </a:xfrm>
          <a:prstGeom prst="rect">
            <a:avLst/>
          </a:prstGeom>
          <a:noFill/>
        </p:spPr>
        <p:txBody>
          <a:bodyPr wrap="none" rtlCol="0">
            <a:spAutoFit/>
          </a:bodyPr>
          <a:lstStyle/>
          <a:p>
            <a:r>
              <a:rPr lang="en-US" dirty="0">
                <a:solidFill>
                  <a:schemeClr val="bg1">
                    <a:lumMod val="65000"/>
                  </a:schemeClr>
                </a:solidFill>
              </a:rPr>
              <a:t>Beckerman et al. p. 57-73</a:t>
            </a:r>
          </a:p>
        </p:txBody>
      </p:sp>
    </p:spTree>
    <p:extLst>
      <p:ext uri="{BB962C8B-B14F-4D97-AF65-F5344CB8AC3E}">
        <p14:creationId xmlns:p14="http://schemas.microsoft.com/office/powerpoint/2010/main" val="29384237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pPr marL="0" indent="0">
              <a:buNone/>
            </a:pPr>
            <a:r>
              <a:rPr lang="en-US" dirty="0">
                <a:solidFill>
                  <a:srgbClr val="0432FF"/>
                </a:solidFill>
              </a:rPr>
              <a:t>filter(compensation, Fruit &gt; 80 | Fruit &lt; 20)</a:t>
            </a:r>
          </a:p>
          <a:p>
            <a:r>
              <a:rPr lang="en-US" dirty="0"/>
              <a:t>One you have returned the subset of interest, assign the data frame to an object for further use</a:t>
            </a:r>
          </a:p>
          <a:p>
            <a:pPr marL="0" indent="0">
              <a:buNone/>
            </a:pPr>
            <a:r>
              <a:rPr lang="en-US" dirty="0" err="1">
                <a:solidFill>
                  <a:srgbClr val="0432FF"/>
                </a:solidFill>
              </a:rPr>
              <a:t>lo_hi_fruit</a:t>
            </a:r>
            <a:r>
              <a:rPr lang="en-US" dirty="0">
                <a:solidFill>
                  <a:srgbClr val="0432FF"/>
                </a:solidFill>
              </a:rPr>
              <a:t> &lt;- filter(compensation, Fruit &gt; 80 | Fruit &lt; 	20)</a:t>
            </a:r>
          </a:p>
          <a:p>
            <a:pPr marL="0" indent="0">
              <a:buNone/>
            </a:pPr>
            <a:r>
              <a:rPr lang="en-US" dirty="0"/>
              <a:t># now look at it</a:t>
            </a:r>
          </a:p>
          <a:p>
            <a:pPr marL="0" indent="0">
              <a:buNone/>
            </a:pPr>
            <a:r>
              <a:rPr lang="en-US" dirty="0" err="1">
                <a:solidFill>
                  <a:srgbClr val="0432FF"/>
                </a:solidFill>
              </a:rPr>
              <a:t>lo_hi_fruit</a:t>
            </a:r>
            <a:endParaRPr lang="en-US" dirty="0">
              <a:solidFill>
                <a:srgbClr val="0432FF"/>
              </a:solidFill>
            </a:endParaRPr>
          </a:p>
          <a:p>
            <a:r>
              <a:rPr lang="en-US" dirty="0"/>
              <a:t>Important: assign the values returned by </a:t>
            </a:r>
            <a:r>
              <a:rPr lang="en-US" dirty="0" err="1"/>
              <a:t>subsetting</a:t>
            </a:r>
            <a:r>
              <a:rPr lang="en-US" dirty="0"/>
              <a:t> operators [</a:t>
            </a:r>
            <a:r>
              <a:rPr lang="en-US" dirty="0">
                <a:solidFill>
                  <a:srgbClr val="C00000"/>
                </a:solidFill>
              </a:rPr>
              <a:t>select</a:t>
            </a:r>
            <a:r>
              <a:rPr lang="en-US" dirty="0"/>
              <a:t>(), </a:t>
            </a:r>
            <a:r>
              <a:rPr lang="en-US" dirty="0">
                <a:solidFill>
                  <a:srgbClr val="C00000"/>
                </a:solidFill>
              </a:rPr>
              <a:t>slice</a:t>
            </a:r>
            <a:r>
              <a:rPr lang="en-US" dirty="0"/>
              <a:t>(), or </a:t>
            </a:r>
            <a:r>
              <a:rPr lang="en-US" dirty="0">
                <a:solidFill>
                  <a:srgbClr val="C00000"/>
                </a:solidFill>
              </a:rPr>
              <a:t>filter</a:t>
            </a:r>
            <a:r>
              <a:rPr lang="en-US" dirty="0"/>
              <a:t>()] to an object (word) if you want to use them again. Object should now appear in ‘Environment’ window of </a:t>
            </a:r>
            <a:r>
              <a:rPr lang="en-US" dirty="0" err="1"/>
              <a:t>Rstudio</a:t>
            </a:r>
            <a:r>
              <a:rPr lang="en-US" dirty="0"/>
              <a:t>.</a:t>
            </a:r>
          </a:p>
          <a:p>
            <a:r>
              <a:rPr lang="en-US" dirty="0"/>
              <a:t>The next two operators [</a:t>
            </a:r>
            <a:r>
              <a:rPr lang="en-US" dirty="0">
                <a:solidFill>
                  <a:srgbClr val="C00000"/>
                </a:solidFill>
              </a:rPr>
              <a:t>arrange</a:t>
            </a:r>
            <a:r>
              <a:rPr lang="en-US" dirty="0"/>
              <a:t>() and </a:t>
            </a:r>
            <a:r>
              <a:rPr lang="en-US" dirty="0">
                <a:solidFill>
                  <a:srgbClr val="C00000"/>
                </a:solidFill>
              </a:rPr>
              <a:t>mutate</a:t>
            </a:r>
            <a:r>
              <a:rPr lang="en-US" dirty="0"/>
              <a:t>()] are for manipulating data rather than picking data from an existing data frame.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C2ABC938-C499-804B-84CA-A5ACE8CEC770}"/>
              </a:ext>
            </a:extLst>
          </p:cNvPr>
          <p:cNvPicPr>
            <a:picLocks noChangeAspect="1"/>
          </p:cNvPicPr>
          <p:nvPr/>
        </p:nvPicPr>
        <p:blipFill>
          <a:blip r:embed="rId3"/>
          <a:stretch>
            <a:fillRect/>
          </a:stretch>
        </p:blipFill>
        <p:spPr>
          <a:xfrm>
            <a:off x="5581650" y="23682"/>
            <a:ext cx="3562350" cy="920880"/>
          </a:xfrm>
          <a:prstGeom prst="rect">
            <a:avLst/>
          </a:prstGeom>
        </p:spPr>
      </p:pic>
    </p:spTree>
    <p:extLst>
      <p:ext uri="{BB962C8B-B14F-4D97-AF65-F5344CB8AC3E}">
        <p14:creationId xmlns:p14="http://schemas.microsoft.com/office/powerpoint/2010/main" val="38353779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991100" y="1447800"/>
            <a:ext cx="3810000" cy="1295400"/>
          </a:xfrm>
        </p:spPr>
        <p:txBody>
          <a:bodyPr>
            <a:normAutofit fontScale="90000"/>
          </a:bodyPr>
          <a:lstStyle/>
          <a:p>
            <a:r>
              <a:rPr lang="en-US" i="1" dirty="0"/>
              <a:t>What should my script file look like so far?</a:t>
            </a:r>
            <a:br>
              <a:rPr lang="en-US" i="1" dirty="0"/>
            </a:br>
            <a:br>
              <a:rPr lang="en-US" i="1" dirty="0"/>
            </a:br>
            <a:r>
              <a:rPr lang="en-US" i="1" dirty="0"/>
              <a:t>Does it flow logically?</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76200"/>
            <a:ext cx="5029200" cy="6515100"/>
          </a:xfrm>
        </p:spPr>
        <p:txBody>
          <a:bodyPr>
            <a:noAutofit/>
          </a:bodyPr>
          <a:lstStyle/>
          <a:p>
            <a:pPr marL="0" indent="0">
              <a:buNone/>
            </a:pPr>
            <a:r>
              <a:rPr lang="en-US" sz="1200" dirty="0">
                <a:solidFill>
                  <a:srgbClr val="0432FF"/>
                </a:solidFill>
              </a:rPr>
              <a:t># my first </a:t>
            </a:r>
            <a:r>
              <a:rPr lang="en-US" sz="1200" dirty="0" err="1">
                <a:solidFill>
                  <a:srgbClr val="0432FF"/>
                </a:solidFill>
              </a:rPr>
              <a:t>dplyr</a:t>
            </a:r>
            <a:r>
              <a:rPr lang="en-US" sz="1200" dirty="0">
                <a:solidFill>
                  <a:srgbClr val="0432FF"/>
                </a:solidFill>
              </a:rPr>
              <a:t> script; Name, Date, etc.</a:t>
            </a:r>
          </a:p>
          <a:p>
            <a:pPr marL="0" indent="0">
              <a:buNone/>
            </a:pPr>
            <a:endParaRPr lang="en-US" sz="1200" dirty="0">
              <a:solidFill>
                <a:srgbClr val="0432FF"/>
              </a:solidFill>
            </a:endParaRPr>
          </a:p>
          <a:p>
            <a:pPr marL="0" indent="0">
              <a:buNone/>
            </a:pPr>
            <a:r>
              <a:rPr lang="en-US" sz="1200" dirty="0">
                <a:solidFill>
                  <a:srgbClr val="0432FF"/>
                </a:solidFill>
              </a:rPr>
              <a:t># clear R's brain; not necessary if using a </a:t>
            </a:r>
            <a:r>
              <a:rPr lang="en-US" sz="1200" dirty="0" err="1">
                <a:solidFill>
                  <a:srgbClr val="0432FF"/>
                </a:solidFill>
              </a:rPr>
              <a:t>Rstudio</a:t>
            </a:r>
            <a:r>
              <a:rPr lang="en-US" sz="1200" dirty="0">
                <a:solidFill>
                  <a:srgbClr val="0432FF"/>
                </a:solidFill>
              </a:rPr>
              <a:t> Project</a:t>
            </a:r>
          </a:p>
          <a:p>
            <a:pPr marL="0" indent="0">
              <a:buNone/>
            </a:pPr>
            <a:r>
              <a:rPr lang="en-US" sz="1200" dirty="0" err="1">
                <a:solidFill>
                  <a:srgbClr val="0432FF"/>
                </a:solidFill>
              </a:rPr>
              <a:t>rm</a:t>
            </a:r>
            <a:r>
              <a:rPr lang="en-US" sz="1200" dirty="0">
                <a:solidFill>
                  <a:srgbClr val="0432FF"/>
                </a:solidFill>
              </a:rPr>
              <a:t>(list=ls())</a:t>
            </a:r>
          </a:p>
          <a:p>
            <a:pPr marL="0" indent="0">
              <a:buNone/>
            </a:pPr>
            <a:endParaRPr lang="en-US" sz="1200" dirty="0">
              <a:solidFill>
                <a:srgbClr val="0432FF"/>
              </a:solidFill>
            </a:endParaRPr>
          </a:p>
          <a:p>
            <a:pPr marL="0" indent="0">
              <a:buNone/>
            </a:pPr>
            <a:r>
              <a:rPr lang="en-US" sz="1200" dirty="0">
                <a:solidFill>
                  <a:srgbClr val="0432FF"/>
                </a:solidFill>
              </a:rPr>
              <a:t># libraries I need for this script (no need to install...)</a:t>
            </a:r>
          </a:p>
          <a:p>
            <a:pPr marL="0" indent="0">
              <a:buNone/>
            </a:pPr>
            <a:r>
              <a:rPr lang="en-US" sz="1200" dirty="0">
                <a:solidFill>
                  <a:srgbClr val="0432FF"/>
                </a:solidFill>
              </a:rPr>
              <a:t>library(</a:t>
            </a:r>
            <a:r>
              <a:rPr lang="en-US" sz="1200" dirty="0" err="1">
                <a:solidFill>
                  <a:srgbClr val="0432FF"/>
                </a:solidFill>
              </a:rPr>
              <a:t>dplyr</a:t>
            </a:r>
            <a:r>
              <a:rPr lang="en-US" sz="1200" dirty="0">
                <a:solidFill>
                  <a:srgbClr val="0432FF"/>
                </a:solidFill>
              </a:rPr>
              <a:t>)</a:t>
            </a:r>
          </a:p>
          <a:p>
            <a:pPr marL="0" indent="0">
              <a:buNone/>
            </a:pPr>
            <a:r>
              <a:rPr lang="en-US" sz="1200" dirty="0">
                <a:solidFill>
                  <a:srgbClr val="0432FF"/>
                </a:solidFill>
              </a:rPr>
              <a:t>library(ggplot2)</a:t>
            </a:r>
          </a:p>
          <a:p>
            <a:pPr marL="0" indent="0">
              <a:buNone/>
            </a:pPr>
            <a:endParaRPr lang="en-US" sz="1200" dirty="0">
              <a:solidFill>
                <a:srgbClr val="0432FF"/>
              </a:solidFill>
            </a:endParaRPr>
          </a:p>
          <a:p>
            <a:pPr marL="0" indent="0">
              <a:buNone/>
            </a:pPr>
            <a:r>
              <a:rPr lang="en-US" sz="1200" dirty="0">
                <a:solidFill>
                  <a:srgbClr val="0432FF"/>
                </a:solidFill>
              </a:rPr>
              <a:t># get the data</a:t>
            </a:r>
          </a:p>
          <a:p>
            <a:pPr marL="0" indent="0">
              <a:buNone/>
            </a:pPr>
            <a:r>
              <a:rPr lang="en-US" sz="1200" dirty="0">
                <a:solidFill>
                  <a:srgbClr val="0432FF"/>
                </a:solidFill>
              </a:rPr>
              <a:t>compensation &lt;- </a:t>
            </a:r>
            <a:r>
              <a:rPr lang="en-US" sz="1200" dirty="0" err="1">
                <a:solidFill>
                  <a:srgbClr val="0432FF"/>
                </a:solidFill>
              </a:rPr>
              <a:t>read.csv</a:t>
            </a:r>
            <a:r>
              <a:rPr lang="en-US" sz="1200" dirty="0">
                <a:solidFill>
                  <a:srgbClr val="0432FF"/>
                </a:solidFill>
              </a:rPr>
              <a:t>('</a:t>
            </a:r>
            <a:r>
              <a:rPr lang="en-US" sz="1200" dirty="0" err="1">
                <a:solidFill>
                  <a:srgbClr val="0432FF"/>
                </a:solidFill>
              </a:rPr>
              <a:t>compensation.csv</a:t>
            </a:r>
            <a:r>
              <a:rPr lang="en-US" sz="1200" dirty="0">
                <a:solidFill>
                  <a:srgbClr val="0432FF"/>
                </a:solidFill>
              </a:rPr>
              <a:t>’)</a:t>
            </a:r>
          </a:p>
          <a:p>
            <a:pPr marL="0" indent="0">
              <a:buNone/>
            </a:pPr>
            <a:endParaRPr lang="en-US" sz="1200" dirty="0">
              <a:solidFill>
                <a:srgbClr val="0432FF"/>
              </a:solidFill>
            </a:endParaRPr>
          </a:p>
          <a:p>
            <a:pPr marL="0" indent="0">
              <a:buNone/>
            </a:pPr>
            <a:r>
              <a:rPr lang="en-US" sz="1200" dirty="0">
                <a:solidFill>
                  <a:srgbClr val="0432FF"/>
                </a:solidFill>
              </a:rPr>
              <a:t># quick summary</a:t>
            </a:r>
          </a:p>
          <a:p>
            <a:pPr marL="0" indent="0">
              <a:buNone/>
            </a:pPr>
            <a:r>
              <a:rPr lang="en-US" sz="1200" dirty="0">
                <a:solidFill>
                  <a:srgbClr val="0432FF"/>
                </a:solidFill>
              </a:rPr>
              <a:t>summary(compensation)</a:t>
            </a:r>
          </a:p>
          <a:p>
            <a:pPr marL="0" indent="0">
              <a:buNone/>
            </a:pPr>
            <a:endParaRPr lang="en-US" sz="1200" dirty="0">
              <a:solidFill>
                <a:srgbClr val="0432FF"/>
              </a:solidFill>
            </a:endParaRPr>
          </a:p>
          <a:p>
            <a:pPr marL="0" indent="0">
              <a:buNone/>
            </a:pPr>
            <a:r>
              <a:rPr lang="en-US" sz="1200" dirty="0">
                <a:solidFill>
                  <a:srgbClr val="0432FF"/>
                </a:solidFill>
              </a:rPr>
              <a:t># using </a:t>
            </a:r>
            <a:r>
              <a:rPr lang="en-US" sz="1200" dirty="0" err="1">
                <a:solidFill>
                  <a:srgbClr val="0432FF"/>
                </a:solidFill>
              </a:rPr>
              <a:t>dplyr</a:t>
            </a:r>
            <a:r>
              <a:rPr lang="en-US" sz="1200" dirty="0">
                <a:solidFill>
                  <a:srgbClr val="0432FF"/>
                </a:solidFill>
              </a:rPr>
              <a:t>; always takes and gives a data frame</a:t>
            </a:r>
          </a:p>
          <a:p>
            <a:pPr marL="0" indent="0">
              <a:buNone/>
            </a:pPr>
            <a:endParaRPr lang="en-US" sz="1200" dirty="0">
              <a:solidFill>
                <a:srgbClr val="0432FF"/>
              </a:solidFill>
            </a:endParaRPr>
          </a:p>
          <a:p>
            <a:pPr marL="0" indent="0">
              <a:buNone/>
            </a:pPr>
            <a:r>
              <a:rPr lang="en-US" sz="1200" dirty="0">
                <a:solidFill>
                  <a:srgbClr val="0432FF"/>
                </a:solidFill>
              </a:rPr>
              <a:t># columns</a:t>
            </a:r>
          </a:p>
          <a:p>
            <a:pPr marL="0" indent="0">
              <a:buNone/>
            </a:pPr>
            <a:r>
              <a:rPr lang="en-US" sz="1200" dirty="0">
                <a:solidFill>
                  <a:srgbClr val="0432FF"/>
                </a:solidFill>
              </a:rPr>
              <a:t>select(compensation, Fruit) # gets the Fruit column</a:t>
            </a:r>
          </a:p>
          <a:p>
            <a:pPr marL="0" indent="0">
              <a:buNone/>
            </a:pPr>
            <a:r>
              <a:rPr lang="en-US" sz="1200" dirty="0">
                <a:solidFill>
                  <a:srgbClr val="0432FF"/>
                </a:solidFill>
              </a:rPr>
              <a:t>select(compensation, -Root) # take Root column out from data</a:t>
            </a:r>
          </a:p>
          <a:p>
            <a:pPr marL="0" indent="0">
              <a:buNone/>
            </a:pPr>
            <a:endParaRPr lang="en-US" sz="1200" dirty="0">
              <a:solidFill>
                <a:srgbClr val="0432FF"/>
              </a:solidFill>
            </a:endParaRPr>
          </a:p>
          <a:p>
            <a:pPr marL="0" indent="0">
              <a:buNone/>
            </a:pPr>
            <a:r>
              <a:rPr lang="en-US" sz="1200" dirty="0">
                <a:solidFill>
                  <a:srgbClr val="0432FF"/>
                </a:solidFill>
              </a:rPr>
              <a:t># rows</a:t>
            </a:r>
          </a:p>
          <a:p>
            <a:pPr marL="0" indent="0">
              <a:buNone/>
            </a:pPr>
            <a:r>
              <a:rPr lang="en-US" sz="1200" dirty="0">
                <a:solidFill>
                  <a:srgbClr val="0432FF"/>
                </a:solidFill>
              </a:rPr>
              <a:t>slice(compensation, c(2,3,10)) # get 2nd, 3rd &amp; 10th rows</a:t>
            </a:r>
          </a:p>
          <a:p>
            <a:pPr marL="0" indent="0">
              <a:buNone/>
            </a:pPr>
            <a:endParaRPr lang="en-US" sz="1200" dirty="0">
              <a:solidFill>
                <a:srgbClr val="0432FF"/>
              </a:solidFill>
            </a:endParaRPr>
          </a:p>
          <a:p>
            <a:pPr marL="0" indent="0">
              <a:buNone/>
            </a:pPr>
            <a:r>
              <a:rPr lang="en-US" sz="1200" dirty="0">
                <a:solidFill>
                  <a:srgbClr val="0432FF"/>
                </a:solidFill>
              </a:rPr>
              <a:t># gets rows for each condition, and assigns to an object</a:t>
            </a:r>
          </a:p>
          <a:p>
            <a:pPr marL="0" indent="0">
              <a:buNone/>
            </a:pPr>
            <a:r>
              <a:rPr lang="en-US" sz="1200" dirty="0" err="1">
                <a:solidFill>
                  <a:srgbClr val="0432FF"/>
                </a:solidFill>
              </a:rPr>
              <a:t>lo_hi_fruit</a:t>
            </a:r>
            <a:r>
              <a:rPr lang="en-US" sz="1200" dirty="0">
                <a:solidFill>
                  <a:srgbClr val="0432FF"/>
                </a:solidFill>
              </a:rPr>
              <a:t> &lt;- filter(compensation, Fruit &gt; 80 | Fruit &lt; 20)</a:t>
            </a:r>
          </a:p>
          <a:p>
            <a:pPr marL="0" indent="0">
              <a:buNone/>
            </a:pPr>
            <a:endParaRPr lang="en-US" sz="1200" dirty="0">
              <a:solidFill>
                <a:srgbClr val="0432FF"/>
              </a:solidFill>
            </a:endParaRPr>
          </a:p>
          <a:p>
            <a:pPr marL="0" indent="0">
              <a:buNone/>
            </a:pPr>
            <a:r>
              <a:rPr lang="en-US" sz="1200" dirty="0">
                <a:solidFill>
                  <a:srgbClr val="0432FF"/>
                </a:solidFill>
              </a:rPr>
              <a:t># run this to see what the above line 'saved' for later use.</a:t>
            </a:r>
          </a:p>
          <a:p>
            <a:pPr marL="0" indent="0">
              <a:buNone/>
            </a:pPr>
            <a:r>
              <a:rPr lang="en-US" sz="1200" dirty="0" err="1">
                <a:solidFill>
                  <a:srgbClr val="0432FF"/>
                </a:solidFill>
              </a:rPr>
              <a:t>lo_hi_fruit</a:t>
            </a:r>
            <a:endParaRPr lang="en-US" sz="1200" dirty="0">
              <a:solidFill>
                <a:srgbClr val="0432FF"/>
              </a:solidFill>
            </a:endParaRPr>
          </a:p>
          <a:p>
            <a:endParaRPr lang="en-US" sz="1200" dirty="0"/>
          </a:p>
          <a:p>
            <a:pPr marL="0" indent="0">
              <a:buNone/>
            </a:pPr>
            <a:endParaRPr lang="en-US" sz="1200" dirty="0"/>
          </a:p>
          <a:p>
            <a:pPr marL="0" indent="0">
              <a:buNone/>
            </a:pPr>
            <a:endParaRPr lang="en-US" sz="1200" dirty="0"/>
          </a:p>
          <a:p>
            <a:pPr marL="0" indent="0">
              <a:buNone/>
            </a:pPr>
            <a:endParaRPr lang="en-US" sz="1200" dirty="0"/>
          </a:p>
          <a:p>
            <a:endParaRPr lang="en-US" sz="1200" dirty="0"/>
          </a:p>
          <a:p>
            <a:pPr marL="0" indent="0">
              <a:buNone/>
            </a:pPr>
            <a:endParaRPr lang="en-US" sz="1200" dirty="0"/>
          </a:p>
          <a:p>
            <a:pPr marL="0" indent="0">
              <a:buNone/>
            </a:pPr>
            <a:endParaRPr lang="en-US" sz="1200" dirty="0"/>
          </a:p>
        </p:txBody>
      </p:sp>
      <p:pic>
        <p:nvPicPr>
          <p:cNvPr id="4" name="Picture 3">
            <a:extLst>
              <a:ext uri="{FF2B5EF4-FFF2-40B4-BE49-F238E27FC236}">
                <a16:creationId xmlns:a16="http://schemas.microsoft.com/office/drawing/2014/main" id="{9C669E66-9E73-954E-9C77-6FBD49ABCD4D}"/>
              </a:ext>
            </a:extLst>
          </p:cNvPr>
          <p:cNvPicPr>
            <a:picLocks noChangeAspect="1"/>
          </p:cNvPicPr>
          <p:nvPr/>
        </p:nvPicPr>
        <p:blipFill>
          <a:blip r:embed="rId3"/>
          <a:stretch>
            <a:fillRect/>
          </a:stretch>
        </p:blipFill>
        <p:spPr>
          <a:xfrm>
            <a:off x="5486400" y="4114800"/>
            <a:ext cx="2819400" cy="2114550"/>
          </a:xfrm>
          <a:prstGeom prst="rect">
            <a:avLst/>
          </a:prstGeom>
        </p:spPr>
      </p:pic>
    </p:spTree>
    <p:extLst>
      <p:ext uri="{BB962C8B-B14F-4D97-AF65-F5344CB8AC3E}">
        <p14:creationId xmlns:p14="http://schemas.microsoft.com/office/powerpoint/2010/main" val="4251352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440362"/>
          </a:xfrm>
        </p:spPr>
        <p:txBody>
          <a:bodyPr>
            <a:normAutofit fontScale="92500" lnSpcReduction="10000"/>
          </a:bodyPr>
          <a:lstStyle/>
          <a:p>
            <a:r>
              <a:rPr lang="en-US" dirty="0"/>
              <a:t>As with all </a:t>
            </a:r>
            <a:r>
              <a:rPr lang="en-US" i="1" dirty="0" err="1"/>
              <a:t>dplyr</a:t>
            </a:r>
            <a:r>
              <a:rPr lang="en-US" i="1" dirty="0"/>
              <a:t> </a:t>
            </a:r>
            <a:r>
              <a:rPr lang="en-US" dirty="0"/>
              <a:t>functions . . . </a:t>
            </a:r>
            <a:r>
              <a:rPr lang="en-US" dirty="0">
                <a:solidFill>
                  <a:srgbClr val="C00000"/>
                </a:solidFill>
              </a:rPr>
              <a:t>mutate</a:t>
            </a:r>
            <a:r>
              <a:rPr lang="en-US" dirty="0"/>
              <a:t>() starts with the data frame in which the variables reside, and then designates a </a:t>
            </a:r>
            <a:r>
              <a:rPr lang="en-US" dirty="0">
                <a:solidFill>
                  <a:srgbClr val="00B050"/>
                </a:solidFill>
              </a:rPr>
              <a:t>new column name </a:t>
            </a:r>
            <a:r>
              <a:rPr lang="en-US" dirty="0"/>
              <a:t>and a </a:t>
            </a:r>
            <a:r>
              <a:rPr lang="en-US" dirty="0">
                <a:solidFill>
                  <a:srgbClr val="00B050"/>
                </a:solidFill>
              </a:rPr>
              <a:t>specific operation</a:t>
            </a:r>
            <a:r>
              <a:rPr lang="en-US" dirty="0"/>
              <a:t> to execute.</a:t>
            </a:r>
          </a:p>
          <a:p>
            <a:endParaRPr lang="en-US" dirty="0"/>
          </a:p>
          <a:p>
            <a:r>
              <a:rPr lang="en-US" dirty="0"/>
              <a:t>Often used for data transformations (log transform) and simple calculations from existing data frame variables (e.g. BMI = height/weight, or se = </a:t>
            </a:r>
            <a:r>
              <a:rPr lang="en-US" dirty="0" err="1"/>
              <a:t>sd</a:t>
            </a:r>
            <a:r>
              <a:rPr lang="en-US" dirty="0"/>
              <a:t>/sqrt(n))</a:t>
            </a:r>
          </a:p>
          <a:p>
            <a:endParaRPr lang="en-US" dirty="0"/>
          </a:p>
          <a:p>
            <a:r>
              <a:rPr lang="en-US" dirty="0"/>
              <a:t>We will make this new column appear in our working data frame by employing a neat trick, assigning the values returned by </a:t>
            </a:r>
            <a:r>
              <a:rPr lang="en-US" dirty="0">
                <a:solidFill>
                  <a:srgbClr val="C00000"/>
                </a:solidFill>
              </a:rPr>
              <a:t>mutate</a:t>
            </a:r>
            <a:r>
              <a:rPr lang="en-US" dirty="0"/>
              <a:t>() to an </a:t>
            </a:r>
            <a:r>
              <a:rPr lang="en-US" dirty="0">
                <a:solidFill>
                  <a:srgbClr val="00B050"/>
                </a:solidFill>
              </a:rPr>
              <a:t>object of the same name as the original data</a:t>
            </a:r>
            <a:r>
              <a:rPr lang="en-US" dirty="0"/>
              <a:t>. We are overwriting the data frame (but original data remain untouched; our .csv file)</a:t>
            </a:r>
          </a:p>
          <a:p>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67769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mutate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fontScale="92500" lnSpcReduction="20000"/>
          </a:bodyPr>
          <a:lstStyle/>
          <a:p>
            <a:pPr marL="0" indent="0">
              <a:buNone/>
            </a:pPr>
            <a:r>
              <a:rPr lang="en-US" dirty="0"/>
              <a:t># what does ‘compensation’ look like currently?</a:t>
            </a:r>
          </a:p>
          <a:p>
            <a:pPr marL="0" indent="0">
              <a:buNone/>
            </a:pPr>
            <a:r>
              <a:rPr lang="en-US" dirty="0">
                <a:solidFill>
                  <a:srgbClr val="0432FF"/>
                </a:solidFill>
              </a:rPr>
              <a:t>head(compensation)</a:t>
            </a:r>
          </a:p>
          <a:p>
            <a:pPr marL="0" indent="0">
              <a:buNone/>
            </a:pPr>
            <a:endParaRPr lang="en-US" dirty="0"/>
          </a:p>
          <a:p>
            <a:pPr marL="0" indent="0">
              <a:buNone/>
            </a:pPr>
            <a:r>
              <a:rPr lang="en-US" dirty="0"/>
              <a:t>#log transform the Fruit variable</a:t>
            </a:r>
          </a:p>
          <a:p>
            <a:pPr marL="0" indent="0">
              <a:buNone/>
            </a:pPr>
            <a:r>
              <a:rPr lang="en-US" dirty="0">
                <a:solidFill>
                  <a:srgbClr val="0432FF"/>
                </a:solidFill>
              </a:rPr>
              <a:t>compensation &lt;- mutate(compensation, </a:t>
            </a:r>
            <a:r>
              <a:rPr lang="en-US" dirty="0" err="1">
                <a:solidFill>
                  <a:srgbClr val="0432FF"/>
                </a:solidFill>
              </a:rPr>
              <a:t>logFruit</a:t>
            </a:r>
            <a:r>
              <a:rPr lang="en-US" dirty="0">
                <a:solidFill>
                  <a:srgbClr val="0432FF"/>
                </a:solidFill>
              </a:rPr>
              <a:t> = log(Fruit)) </a:t>
            </a:r>
            <a:r>
              <a:rPr lang="en-US" dirty="0"/>
              <a:t>#makes new transformed column, overwrites 	</a:t>
            </a:r>
            <a:r>
              <a:rPr lang="en-US" dirty="0" err="1"/>
              <a:t>dataframe</a:t>
            </a:r>
            <a:endParaRPr lang="en-US" dirty="0"/>
          </a:p>
          <a:p>
            <a:pPr marL="0" indent="0">
              <a:buNone/>
            </a:pPr>
            <a:endParaRPr lang="en-US" dirty="0"/>
          </a:p>
          <a:p>
            <a:pPr marL="0" indent="0">
              <a:buNone/>
            </a:pPr>
            <a:r>
              <a:rPr lang="en-US" dirty="0"/>
              <a:t># what does ‘compensation’ look like after the </a:t>
            </a:r>
            <a:r>
              <a:rPr lang="en-US" dirty="0">
                <a:solidFill>
                  <a:srgbClr val="C00000"/>
                </a:solidFill>
              </a:rPr>
              <a:t>mutate</a:t>
            </a:r>
          </a:p>
          <a:p>
            <a:pPr marL="0" indent="0">
              <a:buNone/>
            </a:pPr>
            <a:r>
              <a:rPr lang="en-US" dirty="0">
                <a:solidFill>
                  <a:srgbClr val="0432FF"/>
                </a:solidFill>
              </a:rPr>
              <a:t>head(compensation)</a:t>
            </a:r>
          </a:p>
          <a:p>
            <a:pPr marL="0" indent="0">
              <a:buNone/>
            </a:pPr>
            <a:endParaRPr lang="en-US" dirty="0">
              <a:solidFill>
                <a:srgbClr val="0432FF"/>
              </a:solidFill>
            </a:endParaRPr>
          </a:p>
          <a:p>
            <a:r>
              <a:rPr lang="en-US" dirty="0"/>
              <a:t>Reminder: We are working with a copy of our data inside R, manipulating these data, but at no time are we altering the original raw data. You can always go back to those (.csv file) if you need.</a:t>
            </a:r>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969444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arrange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Put the observations (rows) of our data in a particular order (i.e. to sort them)</a:t>
            </a:r>
          </a:p>
          <a:p>
            <a:r>
              <a:rPr lang="en-US" dirty="0"/>
              <a:t>Some types of time series analyses need the data in the correct temporal order (and may not themselves ensure this)</a:t>
            </a:r>
          </a:p>
          <a:p>
            <a:pPr marL="0" indent="0">
              <a:buNone/>
            </a:pPr>
            <a:endParaRPr lang="en-US" dirty="0">
              <a:solidFill>
                <a:srgbClr val="0432FF"/>
              </a:solidFill>
            </a:endParaRPr>
          </a:p>
          <a:p>
            <a:pPr marL="0" indent="0">
              <a:buNone/>
            </a:pPr>
            <a:r>
              <a:rPr lang="en-US" dirty="0">
                <a:solidFill>
                  <a:srgbClr val="0432FF"/>
                </a:solidFill>
              </a:rPr>
              <a:t>arrange(compensation, Fruit) </a:t>
            </a:r>
            <a:r>
              <a:rPr lang="en-US" dirty="0"/>
              <a:t>#default is ascending</a:t>
            </a:r>
          </a:p>
          <a:p>
            <a:pPr marL="0" indent="0">
              <a:buNone/>
            </a:pPr>
            <a:endParaRPr lang="en-US" dirty="0"/>
          </a:p>
          <a:p>
            <a:r>
              <a:rPr lang="en-US" dirty="0"/>
              <a:t>Can sort by multiple criteria</a:t>
            </a:r>
          </a:p>
          <a:p>
            <a:pPr marL="0" indent="0">
              <a:buNone/>
            </a:pPr>
            <a:r>
              <a:rPr lang="en-US" dirty="0">
                <a:solidFill>
                  <a:srgbClr val="0432FF"/>
                </a:solidFill>
              </a:rPr>
              <a:t>arrange(compensation, Grazing, Fruit)</a:t>
            </a:r>
          </a:p>
          <a:p>
            <a:pPr marL="0" indent="0">
              <a:buNone/>
            </a:pPr>
            <a:r>
              <a:rPr lang="en-US" dirty="0">
                <a:solidFill>
                  <a:srgbClr val="0432FF"/>
                </a:solidFill>
              </a:rPr>
              <a:t>	</a:t>
            </a:r>
            <a:r>
              <a:rPr lang="en-US" dirty="0"/>
              <a:t>#sorts </a:t>
            </a:r>
            <a:r>
              <a:rPr lang="en-US" dirty="0">
                <a:solidFill>
                  <a:srgbClr val="00B050"/>
                </a:solidFill>
              </a:rPr>
              <a:t>Grazed</a:t>
            </a:r>
            <a:r>
              <a:rPr lang="en-US" dirty="0">
                <a:solidFill>
                  <a:srgbClr val="0432FF"/>
                </a:solidFill>
              </a:rPr>
              <a:t> </a:t>
            </a:r>
            <a:r>
              <a:rPr lang="en-US" dirty="0"/>
              <a:t>group from L-H, then </a:t>
            </a:r>
            <a:r>
              <a:rPr lang="en-US" dirty="0" err="1">
                <a:solidFill>
                  <a:srgbClr val="00B050"/>
                </a:solidFill>
              </a:rPr>
              <a:t>Ungrazed</a:t>
            </a:r>
            <a:r>
              <a:rPr lang="en-US" dirty="0">
                <a:solidFill>
                  <a:srgbClr val="0432FF"/>
                </a:solidFill>
              </a:rPr>
              <a:t> </a:t>
            </a:r>
            <a:r>
              <a:rPr lang="en-US" dirty="0"/>
              <a:t>L-H</a:t>
            </a:r>
          </a:p>
          <a:p>
            <a:endParaRPr lang="en-US" dirty="0"/>
          </a:p>
          <a:p>
            <a:pPr marL="0" indent="0">
              <a:buNone/>
            </a:pPr>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17783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fontScale="90000"/>
          </a:bodyPr>
          <a:lstStyle/>
          <a:p>
            <a:r>
              <a:rPr lang="en-US" i="1" dirty="0"/>
              <a:t>You can use multiple </a:t>
            </a:r>
            <a:r>
              <a:rPr lang="en-US" i="1" dirty="0" err="1"/>
              <a:t>dplyr</a:t>
            </a:r>
            <a:r>
              <a:rPr lang="en-US" i="1" dirty="0"/>
              <a:t> verbs in one line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638800"/>
          </a:xfrm>
        </p:spPr>
        <p:txBody>
          <a:bodyPr>
            <a:normAutofit/>
          </a:bodyPr>
          <a:lstStyle/>
          <a:p>
            <a:r>
              <a:rPr lang="en-US" dirty="0"/>
              <a:t>More efficient (but maybe less readable) than having consecutive operations</a:t>
            </a:r>
          </a:p>
          <a:p>
            <a:pPr marL="0" indent="0">
              <a:buNone/>
            </a:pPr>
            <a:r>
              <a:rPr lang="en-US" dirty="0"/>
              <a:t># Root values from Fruit &gt; 80 subset</a:t>
            </a:r>
          </a:p>
          <a:p>
            <a:pPr marL="0" indent="0">
              <a:buNone/>
            </a:pPr>
            <a:r>
              <a:rPr lang="en-US" dirty="0">
                <a:solidFill>
                  <a:srgbClr val="C00000"/>
                </a:solidFill>
              </a:rPr>
              <a:t>select</a:t>
            </a:r>
            <a:r>
              <a:rPr lang="en-US" dirty="0">
                <a:solidFill>
                  <a:srgbClr val="0432FF"/>
                </a:solidFill>
              </a:rPr>
              <a:t>(</a:t>
            </a:r>
            <a:r>
              <a:rPr lang="en-US" dirty="0">
                <a:solidFill>
                  <a:srgbClr val="C00000"/>
                </a:solidFill>
              </a:rPr>
              <a:t>filter</a:t>
            </a:r>
            <a:r>
              <a:rPr lang="en-US" dirty="0">
                <a:solidFill>
                  <a:srgbClr val="0432FF"/>
                </a:solidFill>
              </a:rPr>
              <a:t>(compensation, Fruit &gt; 80), Root)</a:t>
            </a:r>
          </a:p>
          <a:p>
            <a:pPr marL="0" indent="0">
              <a:buNone/>
            </a:pPr>
            <a:endParaRPr lang="en-US" dirty="0"/>
          </a:p>
          <a:p>
            <a:pPr marL="0" indent="0">
              <a:buNone/>
            </a:pPr>
            <a:r>
              <a:rPr lang="en-US" sz="2400" dirty="0"/>
              <a:t>		      first operation</a:t>
            </a:r>
          </a:p>
          <a:p>
            <a:pPr marL="0" indent="0">
              <a:buNone/>
            </a:pPr>
            <a:endParaRPr lang="en-US" dirty="0"/>
          </a:p>
          <a:p>
            <a:pPr marL="0" indent="0">
              <a:buNone/>
            </a:pPr>
            <a:r>
              <a:rPr lang="en-US" sz="2400" dirty="0"/>
              <a:t>		   second operation</a:t>
            </a:r>
          </a:p>
          <a:p>
            <a:pPr marL="0" indent="0">
              <a:buNone/>
            </a:pPr>
            <a:endParaRPr lang="en-US" sz="2400" dirty="0"/>
          </a:p>
          <a:p>
            <a:r>
              <a:rPr lang="en-US" sz="2400" dirty="0"/>
              <a:t>Reading this from the inside out helps. We’ve asked for </a:t>
            </a:r>
            <a:r>
              <a:rPr lang="en-US" sz="2400" i="1" dirty="0" err="1"/>
              <a:t>dplyr</a:t>
            </a:r>
            <a:r>
              <a:rPr lang="en-US" sz="2400" dirty="0"/>
              <a:t> to </a:t>
            </a:r>
            <a:r>
              <a:rPr lang="en-US" sz="2400" dirty="0">
                <a:solidFill>
                  <a:srgbClr val="C00000"/>
                </a:solidFill>
              </a:rPr>
              <a:t>filter</a:t>
            </a:r>
            <a:r>
              <a:rPr lang="en-US" sz="2400" dirty="0"/>
              <a:t>() the data first, then take the data frame from </a:t>
            </a:r>
            <a:r>
              <a:rPr lang="en-US" sz="2400" dirty="0">
                <a:solidFill>
                  <a:srgbClr val="C00000"/>
                </a:solidFill>
              </a:rPr>
              <a:t>filter</a:t>
            </a:r>
            <a:r>
              <a:rPr lang="en-US" sz="2400" dirty="0"/>
              <a:t>(), and use </a:t>
            </a:r>
            <a:r>
              <a:rPr lang="en-US" sz="2400" dirty="0">
                <a:solidFill>
                  <a:srgbClr val="C00000"/>
                </a:solidFill>
              </a:rPr>
              <a:t>select</a:t>
            </a:r>
            <a:r>
              <a:rPr lang="en-US" sz="2400" dirty="0"/>
              <a:t>() to get the Root column only.</a:t>
            </a:r>
          </a:p>
          <a:p>
            <a:pPr marL="0" indent="0">
              <a:buNone/>
            </a:pPr>
            <a:endParaRPr lang="en-US" dirty="0"/>
          </a:p>
          <a:p>
            <a:endParaRPr lang="en-US" dirty="0"/>
          </a:p>
          <a:p>
            <a:pPr marL="0" indent="0">
              <a:buNone/>
            </a:pPr>
            <a:endParaRPr lang="en-US" dirty="0"/>
          </a:p>
          <a:p>
            <a:pPr marL="0" indent="0">
              <a:buNone/>
            </a:pPr>
            <a:endParaRPr lang="en-US" dirty="0"/>
          </a:p>
        </p:txBody>
      </p:sp>
      <p:sp>
        <p:nvSpPr>
          <p:cNvPr id="4" name="Left Brace 3">
            <a:extLst>
              <a:ext uri="{FF2B5EF4-FFF2-40B4-BE49-F238E27FC236}">
                <a16:creationId xmlns:a16="http://schemas.microsoft.com/office/drawing/2014/main" id="{C028B0B7-2690-7246-A8D3-6FD3465E0BE3}"/>
              </a:ext>
            </a:extLst>
          </p:cNvPr>
          <p:cNvSpPr/>
          <p:nvPr/>
        </p:nvSpPr>
        <p:spPr>
          <a:xfrm rot="16200000">
            <a:off x="3448050" y="895350"/>
            <a:ext cx="419100" cy="4419600"/>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Left Brace 4">
            <a:extLst>
              <a:ext uri="{FF2B5EF4-FFF2-40B4-BE49-F238E27FC236}">
                <a16:creationId xmlns:a16="http://schemas.microsoft.com/office/drawing/2014/main" id="{C49C1152-62BD-0541-9467-9801D31F02F4}"/>
              </a:ext>
            </a:extLst>
          </p:cNvPr>
          <p:cNvSpPr/>
          <p:nvPr/>
        </p:nvSpPr>
        <p:spPr>
          <a:xfrm rot="16200000">
            <a:off x="438151" y="3219450"/>
            <a:ext cx="1028700"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 name="Left Brace 5">
            <a:extLst>
              <a:ext uri="{FF2B5EF4-FFF2-40B4-BE49-F238E27FC236}">
                <a16:creationId xmlns:a16="http://schemas.microsoft.com/office/drawing/2014/main" id="{BC50C121-D90B-6D4D-987A-84DDBB7E8288}"/>
              </a:ext>
            </a:extLst>
          </p:cNvPr>
          <p:cNvSpPr/>
          <p:nvPr/>
        </p:nvSpPr>
        <p:spPr>
          <a:xfrm rot="16200000">
            <a:off x="5872414" y="3219450"/>
            <a:ext cx="1028701" cy="990599"/>
          </a:xfrm>
          <a:prstGeom prst="leftBrace">
            <a:avLst>
              <a:gd name="adj1" fmla="val 8333"/>
              <a:gd name="adj2" fmla="val 50486"/>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7187319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8229600" cy="944562"/>
          </a:xfrm>
        </p:spPr>
        <p:txBody>
          <a:bodyPr>
            <a:normAutofit/>
          </a:bodyPr>
          <a:lstStyle/>
          <a:p>
            <a:r>
              <a:rPr lang="en-US" dirty="0"/>
              <a:t>You can use ‘pipes’ to nest functions</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066800"/>
            <a:ext cx="8229600" cy="5638800"/>
          </a:xfrm>
        </p:spPr>
        <p:txBody>
          <a:bodyPr>
            <a:normAutofit lnSpcReduction="10000"/>
          </a:bodyPr>
          <a:lstStyle/>
          <a:p>
            <a:r>
              <a:rPr lang="en-US" dirty="0"/>
              <a:t>In R, the pipe command is </a:t>
            </a:r>
            <a:r>
              <a:rPr lang="en-US" dirty="0">
                <a:solidFill>
                  <a:srgbClr val="0432FF"/>
                </a:solidFill>
              </a:rPr>
              <a:t>%&gt;%</a:t>
            </a:r>
            <a:r>
              <a:rPr lang="en-US" dirty="0"/>
              <a:t>. You can read this like ‘put the answer of the left-hand command into the function on the right’.</a:t>
            </a:r>
          </a:p>
          <a:p>
            <a:r>
              <a:rPr lang="en-US" dirty="0"/>
              <a:t>Becomes a very logical flow of operators, and requires less coding.</a:t>
            </a:r>
          </a:p>
          <a:p>
            <a:r>
              <a:rPr lang="en-US" dirty="0"/>
              <a:t>Let’s translate the previous two-function code into ‘piped’ commands; remember to always start with the data frame</a:t>
            </a:r>
          </a:p>
          <a:p>
            <a:endParaRPr lang="en-US" dirty="0"/>
          </a:p>
          <a:p>
            <a:pPr marL="0" indent="0">
              <a:buNone/>
            </a:pPr>
            <a:r>
              <a:rPr lang="en-US" dirty="0"/>
              <a:t># Get Root values from Fruit &gt; 80 subset</a:t>
            </a:r>
          </a:p>
          <a:p>
            <a:pPr marL="0" indent="0">
              <a:buNone/>
            </a:pPr>
            <a:r>
              <a:rPr lang="en-US" dirty="0">
                <a:solidFill>
                  <a:srgbClr val="0432FF"/>
                </a:solidFill>
              </a:rPr>
              <a:t>compensation %&gt;% </a:t>
            </a:r>
            <a:r>
              <a:rPr lang="en-US" dirty="0">
                <a:solidFill>
                  <a:srgbClr val="C00000"/>
                </a:solidFill>
              </a:rPr>
              <a:t>filter</a:t>
            </a:r>
            <a:r>
              <a:rPr lang="en-US" dirty="0">
                <a:solidFill>
                  <a:srgbClr val="0432FF"/>
                </a:solidFill>
              </a:rPr>
              <a:t>(Fruit &gt; 80) %&gt;% </a:t>
            </a:r>
            <a:r>
              <a:rPr lang="en-US" dirty="0">
                <a:solidFill>
                  <a:srgbClr val="C00000"/>
                </a:solidFill>
              </a:rPr>
              <a:t>select</a:t>
            </a:r>
            <a:r>
              <a:rPr lang="en-US" dirty="0">
                <a:solidFill>
                  <a:srgbClr val="0432FF"/>
                </a:solidFill>
              </a:rPr>
              <a:t>(Root)</a:t>
            </a:r>
          </a:p>
          <a:p>
            <a:pPr marL="0" indent="0">
              <a:buNone/>
            </a:pPr>
            <a:r>
              <a:rPr lang="en-US" dirty="0"/>
              <a:t># use this data---------then do this------then do this</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3404614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Calculating Summary Statistics From Grouped Data</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371600"/>
            <a:ext cx="8229600" cy="5334000"/>
          </a:xfrm>
        </p:spPr>
        <p:txBody>
          <a:bodyPr>
            <a:normAutofit fontScale="92500" lnSpcReduction="20000"/>
          </a:bodyPr>
          <a:lstStyle/>
          <a:p>
            <a:r>
              <a:rPr lang="en-US" dirty="0"/>
              <a:t>Whenever you have structure, or groups, you can generate some easy and fast summary information.</a:t>
            </a:r>
          </a:p>
          <a:p>
            <a:r>
              <a:rPr lang="en-US" dirty="0"/>
              <a:t>The two key </a:t>
            </a:r>
            <a:r>
              <a:rPr lang="en-US" i="1" dirty="0" err="1"/>
              <a:t>dplyr</a:t>
            </a:r>
            <a:r>
              <a:rPr lang="en-US" dirty="0"/>
              <a:t> functions for this are </a:t>
            </a:r>
            <a:r>
              <a:rPr lang="en-US" dirty="0" err="1">
                <a:solidFill>
                  <a:srgbClr val="C00000"/>
                </a:solidFill>
              </a:rPr>
              <a:t>group_by</a:t>
            </a:r>
            <a:r>
              <a:rPr lang="en-US" dirty="0"/>
              <a:t>() and </a:t>
            </a:r>
            <a:r>
              <a:rPr lang="en-US" dirty="0" err="1">
                <a:solidFill>
                  <a:srgbClr val="C00000"/>
                </a:solidFill>
              </a:rPr>
              <a:t>summarise</a:t>
            </a:r>
            <a:r>
              <a:rPr lang="en-US" dirty="0"/>
              <a:t>().</a:t>
            </a:r>
          </a:p>
          <a:p>
            <a:r>
              <a:rPr lang="en-US" dirty="0"/>
              <a:t>We also introduce the functions </a:t>
            </a:r>
            <a:r>
              <a:rPr lang="en-US" dirty="0">
                <a:solidFill>
                  <a:srgbClr val="C00000"/>
                </a:solidFill>
              </a:rPr>
              <a:t>mean</a:t>
            </a:r>
            <a:r>
              <a:rPr lang="en-US" dirty="0"/>
              <a:t>() and </a:t>
            </a:r>
            <a:r>
              <a:rPr lang="en-US" dirty="0" err="1">
                <a:solidFill>
                  <a:srgbClr val="C00000"/>
                </a:solidFill>
              </a:rPr>
              <a:t>sd</a:t>
            </a:r>
            <a:r>
              <a:rPr lang="en-US" dirty="0"/>
              <a:t>() (standard deviation).</a:t>
            </a:r>
          </a:p>
          <a:p>
            <a:pPr marL="0" indent="0">
              <a:buNone/>
            </a:pPr>
            <a:endParaRPr lang="en-US" dirty="0"/>
          </a:p>
          <a:p>
            <a:pPr marL="0" indent="0">
              <a:buNone/>
            </a:pPr>
            <a:r>
              <a:rPr lang="en-US" u="sng" dirty="0"/>
              <a:t>Steps to Summarize</a:t>
            </a:r>
          </a:p>
          <a:p>
            <a:pPr marL="0" indent="0">
              <a:buNone/>
            </a:pPr>
            <a:r>
              <a:rPr lang="en-US" dirty="0"/>
              <a:t>1. Declare the data frame and the grouping variable.</a:t>
            </a:r>
          </a:p>
          <a:p>
            <a:pPr marL="0" indent="0">
              <a:buNone/>
            </a:pPr>
            <a:r>
              <a:rPr lang="en-US" dirty="0"/>
              <a:t>2. Provide some kind of math function for summarizing the data (e.g. </a:t>
            </a:r>
            <a:r>
              <a:rPr lang="en-US" dirty="0">
                <a:solidFill>
                  <a:srgbClr val="C00000"/>
                </a:solidFill>
              </a:rPr>
              <a:t>mean</a:t>
            </a:r>
            <a:r>
              <a:rPr lang="en-US" dirty="0"/>
              <a:t>() or </a:t>
            </a:r>
            <a:r>
              <a:rPr lang="en-US" dirty="0" err="1">
                <a:solidFill>
                  <a:srgbClr val="C00000"/>
                </a:solidFill>
              </a:rPr>
              <a:t>sd</a:t>
            </a:r>
            <a:r>
              <a:rPr lang="en-US" dirty="0"/>
              <a:t>()).</a:t>
            </a:r>
          </a:p>
          <a:p>
            <a:pPr marL="0" indent="0">
              <a:buNone/>
            </a:pPr>
            <a:r>
              <a:rPr lang="en-US" dirty="0"/>
              <a:t>3. Provide a nice name for the values returned.</a:t>
            </a:r>
          </a:p>
          <a:p>
            <a:pPr marL="0" indent="0">
              <a:buNone/>
            </a:pPr>
            <a:r>
              <a:rPr lang="en-US" dirty="0"/>
              <a:t>4. Make R use all of this information.</a:t>
            </a:r>
          </a:p>
          <a:p>
            <a:pPr marL="0" indent="0">
              <a:buNone/>
            </a:pPr>
            <a:endParaRPr lang="en-US" dirty="0"/>
          </a:p>
        </p:txBody>
      </p:sp>
    </p:spTree>
    <p:extLst>
      <p:ext uri="{BB962C8B-B14F-4D97-AF65-F5344CB8AC3E}">
        <p14:creationId xmlns:p14="http://schemas.microsoft.com/office/powerpoint/2010/main" val="135216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198438"/>
            <a:ext cx="8229600" cy="944562"/>
          </a:xfrm>
        </p:spPr>
        <p:txBody>
          <a:bodyPr>
            <a:normAutofit fontScale="90000"/>
          </a:bodyPr>
          <a:lstStyle/>
          <a:p>
            <a:r>
              <a:rPr lang="en-US" i="1" dirty="0"/>
              <a:t>Summary Stats: Method 1: Nested, No Pipe</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pPr marL="0" indent="0">
              <a:buNone/>
            </a:pPr>
            <a:r>
              <a:rPr lang="en-US" dirty="0"/>
              <a:t># for each level of grazing tell me the average # of fruits</a:t>
            </a:r>
          </a:p>
          <a:p>
            <a:pPr marL="0" indent="0">
              <a:buNone/>
            </a:pPr>
            <a:r>
              <a:rPr lang="en-US" dirty="0" err="1">
                <a:solidFill>
                  <a:srgbClr val="C00000"/>
                </a:solidFill>
              </a:rPr>
              <a:t>summarise</a:t>
            </a:r>
            <a:r>
              <a:rPr lang="en-US" dirty="0"/>
              <a:t>(</a:t>
            </a:r>
          </a:p>
          <a:p>
            <a:pPr marL="0" indent="0">
              <a:buNone/>
            </a:pPr>
            <a:r>
              <a:rPr lang="en-US" dirty="0">
                <a:solidFill>
                  <a:srgbClr val="C00000"/>
                </a:solidFill>
              </a:rPr>
              <a:t>	</a:t>
            </a:r>
            <a:r>
              <a:rPr lang="en-US" dirty="0" err="1">
                <a:solidFill>
                  <a:srgbClr val="C00000"/>
                </a:solidFill>
              </a:rPr>
              <a:t>group_by</a:t>
            </a:r>
            <a:r>
              <a:rPr lang="en-US" dirty="0">
                <a:solidFill>
                  <a:srgbClr val="0432FF"/>
                </a:solidFill>
              </a:rPr>
              <a:t>(compensation, Grazing),</a:t>
            </a:r>
          </a:p>
          <a:p>
            <a:pPr marL="0" indent="0">
              <a:buNone/>
            </a:pPr>
            <a:r>
              <a:rPr lang="en-US" dirty="0"/>
              <a:t>	</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a:p>
            <a:r>
              <a:rPr lang="en-US" dirty="0"/>
              <a:t>The </a:t>
            </a:r>
            <a:r>
              <a:rPr lang="en-US" dirty="0" err="1">
                <a:solidFill>
                  <a:srgbClr val="C00000"/>
                </a:solidFill>
              </a:rPr>
              <a:t>group_by</a:t>
            </a:r>
            <a:r>
              <a:rPr lang="en-US" dirty="0"/>
              <a:t>() function works with the data frame and declares Grazing as the grouping variable. For more than one consecutive grouping variable, we add comma between them.</a:t>
            </a:r>
          </a:p>
          <a:p>
            <a:pPr marL="0" indent="0">
              <a:buNone/>
            </a:pPr>
            <a:endParaRPr lang="en-US" dirty="0">
              <a:solidFill>
                <a:srgbClr val="0432FF"/>
              </a:solidFill>
            </a:endParaRPr>
          </a:p>
        </p:txBody>
      </p:sp>
      <p:pic>
        <p:nvPicPr>
          <p:cNvPr id="4" name="Picture 3">
            <a:extLst>
              <a:ext uri="{FF2B5EF4-FFF2-40B4-BE49-F238E27FC236}">
                <a16:creationId xmlns:a16="http://schemas.microsoft.com/office/drawing/2014/main" id="{3CDFF7D4-2F72-8E4B-B38C-01EAA50FD406}"/>
              </a:ext>
            </a:extLst>
          </p:cNvPr>
          <p:cNvPicPr>
            <a:picLocks noChangeAspect="1"/>
          </p:cNvPicPr>
          <p:nvPr/>
        </p:nvPicPr>
        <p:blipFill>
          <a:blip r:embed="rId3"/>
          <a:stretch>
            <a:fillRect/>
          </a:stretch>
        </p:blipFill>
        <p:spPr>
          <a:xfrm>
            <a:off x="5715000" y="2819400"/>
            <a:ext cx="2971800" cy="817458"/>
          </a:xfrm>
          <a:prstGeom prst="rect">
            <a:avLst/>
          </a:prstGeom>
        </p:spPr>
      </p:pic>
    </p:spTree>
    <p:extLst>
      <p:ext uri="{BB962C8B-B14F-4D97-AF65-F5344CB8AC3E}">
        <p14:creationId xmlns:p14="http://schemas.microsoft.com/office/powerpoint/2010/main" val="37251215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Summary Stats: Method 2: Pipe, No Nesting</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It is perhaps more logical in flow. As always, we start by declaring the data frame.</a:t>
            </a:r>
          </a:p>
          <a:p>
            <a:r>
              <a:rPr lang="en-US" dirty="0"/>
              <a:t>One big difference is that </a:t>
            </a:r>
            <a:r>
              <a:rPr lang="en-US" dirty="0" err="1">
                <a:solidFill>
                  <a:srgbClr val="C00000"/>
                </a:solidFill>
              </a:rPr>
              <a:t>summarise</a:t>
            </a:r>
            <a:r>
              <a:rPr lang="en-US" dirty="0"/>
              <a:t>() is now third in the list, rather than on the ‘outside’. </a:t>
            </a:r>
          </a:p>
          <a:p>
            <a:r>
              <a:rPr lang="en-US" dirty="0"/>
              <a:t>Start with the data, divide it into groups, and calculate the mean of the fruit data in each group. </a:t>
            </a:r>
          </a:p>
          <a:p>
            <a:pPr marL="0" indent="0">
              <a:buNone/>
            </a:pPr>
            <a:endParaRPr lang="en-US" dirty="0"/>
          </a:p>
          <a:p>
            <a:pPr marL="0" indent="0">
              <a:buNone/>
            </a:pPr>
            <a:r>
              <a:rPr lang="en-US" dirty="0">
                <a:solidFill>
                  <a:srgbClr val="0432FF"/>
                </a:solidFill>
              </a:rPr>
              <a:t>compensation %&gt;%</a:t>
            </a:r>
          </a:p>
          <a:p>
            <a:pPr marL="0" indent="0">
              <a:buNone/>
            </a:pPr>
            <a:r>
              <a:rPr lang="en-US" dirty="0"/>
              <a:t>	</a:t>
            </a:r>
            <a:r>
              <a:rPr lang="en-US" dirty="0" err="1">
                <a:solidFill>
                  <a:srgbClr val="C00000"/>
                </a:solidFill>
              </a:rPr>
              <a:t>group_by</a:t>
            </a:r>
            <a:r>
              <a:rPr lang="en-US" dirty="0">
                <a:solidFill>
                  <a:srgbClr val="0432FF"/>
                </a:solidFill>
              </a:rPr>
              <a:t>(Grazing) %&gt;%</a:t>
            </a:r>
          </a:p>
          <a:p>
            <a:pPr marL="0" indent="0">
              <a:buNone/>
            </a:pPr>
            <a:r>
              <a:rPr lang="en-US" dirty="0"/>
              <a:t>	</a:t>
            </a:r>
            <a:r>
              <a:rPr lang="en-US" dirty="0" err="1">
                <a:solidFill>
                  <a:srgbClr val="C00000"/>
                </a:solidFill>
              </a:rPr>
              <a:t>summarise</a:t>
            </a:r>
            <a:r>
              <a:rPr lang="en-US" dirty="0">
                <a:solidFill>
                  <a:srgbClr val="0432FF"/>
                </a:solidFill>
              </a:rPr>
              <a:t>(</a:t>
            </a:r>
            <a:r>
              <a:rPr lang="en-US" dirty="0" err="1">
                <a:solidFill>
                  <a:srgbClr val="00B050"/>
                </a:solidFill>
              </a:rPr>
              <a:t>meanFruit</a:t>
            </a:r>
            <a:r>
              <a:rPr lang="en-US" dirty="0"/>
              <a:t> </a:t>
            </a:r>
            <a:r>
              <a:rPr lang="en-US" dirty="0">
                <a:solidFill>
                  <a:srgbClr val="0432FF"/>
                </a:solidFill>
              </a:rPr>
              <a:t>=</a:t>
            </a:r>
            <a:r>
              <a:rPr lang="en-US" dirty="0"/>
              <a:t> </a:t>
            </a:r>
            <a:r>
              <a:rPr lang="en-US" dirty="0">
                <a:solidFill>
                  <a:srgbClr val="C00000"/>
                </a:solidFill>
              </a:rPr>
              <a:t>mean</a:t>
            </a:r>
            <a:r>
              <a:rPr lang="en-US" dirty="0">
                <a:solidFill>
                  <a:srgbClr val="0432FF"/>
                </a:solidFill>
              </a:rPr>
              <a:t>(Fruit))</a:t>
            </a:r>
          </a:p>
          <a:p>
            <a:pPr marL="0" indent="0">
              <a:buNone/>
            </a:pPr>
            <a:endParaRPr lang="en-US" dirty="0">
              <a:solidFill>
                <a:srgbClr val="0432FF"/>
              </a:solidFill>
            </a:endParaRPr>
          </a:p>
        </p:txBody>
      </p:sp>
      <p:sp>
        <p:nvSpPr>
          <p:cNvPr id="4" name="TextBox 3">
            <a:extLst>
              <a:ext uri="{FF2B5EF4-FFF2-40B4-BE49-F238E27FC236}">
                <a16:creationId xmlns:a16="http://schemas.microsoft.com/office/drawing/2014/main" id="{509B73B5-90CE-104A-8D43-0F1FB3EA83E0}"/>
              </a:ext>
            </a:extLst>
          </p:cNvPr>
          <p:cNvSpPr txBox="1"/>
          <p:nvPr/>
        </p:nvSpPr>
        <p:spPr>
          <a:xfrm>
            <a:off x="4876800" y="4419600"/>
            <a:ext cx="4181337" cy="646331"/>
          </a:xfrm>
          <a:prstGeom prst="rect">
            <a:avLst/>
          </a:prstGeom>
          <a:noFill/>
        </p:spPr>
        <p:txBody>
          <a:bodyPr wrap="none" rtlCol="0">
            <a:spAutoFit/>
          </a:bodyPr>
          <a:lstStyle/>
          <a:p>
            <a:r>
              <a:rPr lang="en-US" dirty="0"/>
              <a:t>#How many levels of Grazing are there?</a:t>
            </a:r>
          </a:p>
          <a:p>
            <a:r>
              <a:rPr lang="en-US" dirty="0"/>
              <a:t>#Which operators can be used to find out?</a:t>
            </a:r>
          </a:p>
        </p:txBody>
      </p:sp>
    </p:spTree>
    <p:extLst>
      <p:ext uri="{BB962C8B-B14F-4D97-AF65-F5344CB8AC3E}">
        <p14:creationId xmlns:p14="http://schemas.microsoft.com/office/powerpoint/2010/main" val="1755880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555F0B-B076-A544-8D87-CA05EFCD932D}"/>
              </a:ext>
            </a:extLst>
          </p:cNvPr>
          <p:cNvPicPr>
            <a:picLocks noChangeAspect="1"/>
          </p:cNvPicPr>
          <p:nvPr/>
        </p:nvPicPr>
        <p:blipFill>
          <a:blip r:embed="rId2"/>
          <a:stretch>
            <a:fillRect/>
          </a:stretch>
        </p:blipFill>
        <p:spPr>
          <a:xfrm>
            <a:off x="381000" y="914400"/>
            <a:ext cx="8377247" cy="4529365"/>
          </a:xfrm>
          <a:prstGeom prst="rect">
            <a:avLst/>
          </a:prstGeom>
        </p:spPr>
      </p:pic>
    </p:spTree>
    <p:extLst>
      <p:ext uri="{BB962C8B-B14F-4D97-AF65-F5344CB8AC3E}">
        <p14:creationId xmlns:p14="http://schemas.microsoft.com/office/powerpoint/2010/main" val="124031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fontScale="90000"/>
          </a:bodyPr>
          <a:lstStyle/>
          <a:p>
            <a:r>
              <a:rPr lang="en-US" i="1" dirty="0"/>
              <a:t>Summarizing and Extending Summarization</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a:bodyPr>
          <a:lstStyle/>
          <a:p>
            <a:r>
              <a:rPr lang="en-US" dirty="0"/>
              <a:t>Ask for more than one statistic (metric) at a time</a:t>
            </a:r>
          </a:p>
          <a:p>
            <a:pPr marL="0" indent="0">
              <a:buNone/>
            </a:pPr>
            <a:r>
              <a:rPr lang="en-US" dirty="0">
                <a:solidFill>
                  <a:srgbClr val="0432FF"/>
                </a:solidFill>
              </a:rPr>
              <a:t>compensation %&gt;%</a:t>
            </a:r>
          </a:p>
          <a:p>
            <a:pPr marL="0" indent="0">
              <a:buNone/>
            </a:pPr>
            <a:r>
              <a:rPr lang="en-US" dirty="0">
                <a:solidFill>
                  <a:srgbClr val="0432FF"/>
                </a:solidFill>
              </a:rPr>
              <a:t>	</a:t>
            </a:r>
            <a:r>
              <a:rPr lang="en-US" dirty="0" err="1">
                <a:solidFill>
                  <a:srgbClr val="C00000"/>
                </a:solidFill>
              </a:rPr>
              <a:t>group_by</a:t>
            </a:r>
            <a:r>
              <a:rPr lang="en-US" dirty="0">
                <a:solidFill>
                  <a:srgbClr val="C00000"/>
                </a:solidFill>
              </a:rPr>
              <a:t> </a:t>
            </a:r>
            <a:r>
              <a:rPr lang="en-US" dirty="0">
                <a:solidFill>
                  <a:srgbClr val="0432FF"/>
                </a:solidFill>
              </a:rPr>
              <a:t>(Grazing) %&gt;%</a:t>
            </a:r>
          </a:p>
          <a:p>
            <a:pPr marL="0" indent="0">
              <a:buNone/>
            </a:pPr>
            <a:r>
              <a:rPr lang="en-US" dirty="0">
                <a:solidFill>
                  <a:srgbClr val="C00000"/>
                </a:solidFill>
              </a:rPr>
              <a:t>	</a:t>
            </a:r>
            <a:r>
              <a:rPr lang="en-US" dirty="0" err="1">
                <a:solidFill>
                  <a:srgbClr val="C00000"/>
                </a:solidFill>
              </a:rPr>
              <a:t>summarise</a:t>
            </a:r>
            <a:r>
              <a:rPr lang="en-US" dirty="0">
                <a:solidFill>
                  <a:srgbClr val="0432FF"/>
                </a:solidFill>
              </a:rPr>
              <a:t>(</a:t>
            </a:r>
          </a:p>
          <a:p>
            <a:pPr marL="0" indent="0">
              <a:buNone/>
            </a:pPr>
            <a:r>
              <a:rPr lang="en-US" dirty="0">
                <a:solidFill>
                  <a:srgbClr val="0432FF"/>
                </a:solidFill>
              </a:rPr>
              <a:t>	     </a:t>
            </a:r>
            <a:r>
              <a:rPr lang="en-US" dirty="0" err="1">
                <a:solidFill>
                  <a:srgbClr val="0432FF"/>
                </a:solidFill>
              </a:rPr>
              <a:t>nFruit</a:t>
            </a:r>
            <a:r>
              <a:rPr lang="en-US" dirty="0">
                <a:solidFill>
                  <a:srgbClr val="0432FF"/>
                </a:solidFill>
              </a:rPr>
              <a:t> = </a:t>
            </a:r>
            <a:r>
              <a:rPr lang="en-US" dirty="0">
                <a:solidFill>
                  <a:srgbClr val="C00000"/>
                </a:solidFill>
              </a:rPr>
              <a:t>n</a:t>
            </a:r>
            <a:r>
              <a:rPr lang="en-US" dirty="0">
                <a:solidFill>
                  <a:srgbClr val="0432FF"/>
                </a:solidFill>
              </a:rPr>
              <a:t>(),	</a:t>
            </a:r>
            <a:r>
              <a:rPr lang="en-US" dirty="0"/>
              <a:t>#note empty parenthesis</a:t>
            </a:r>
          </a:p>
          <a:p>
            <a:pPr marL="0" indent="0">
              <a:buNone/>
            </a:pPr>
            <a:r>
              <a:rPr lang="en-US" dirty="0">
                <a:solidFill>
                  <a:srgbClr val="0432FF"/>
                </a:solidFill>
              </a:rPr>
              <a:t>	     </a:t>
            </a:r>
            <a:r>
              <a:rPr lang="en-US" dirty="0" err="1">
                <a:solidFill>
                  <a:srgbClr val="0432FF"/>
                </a:solidFill>
              </a:rPr>
              <a:t>meanFruit</a:t>
            </a:r>
            <a:r>
              <a:rPr lang="en-US" dirty="0">
                <a:solidFill>
                  <a:srgbClr val="0432FF"/>
                </a:solidFill>
              </a:rPr>
              <a:t> = </a:t>
            </a:r>
            <a:r>
              <a:rPr lang="en-US" dirty="0">
                <a:solidFill>
                  <a:srgbClr val="C00000"/>
                </a:solidFill>
              </a:rPr>
              <a:t>mean</a:t>
            </a:r>
            <a:r>
              <a:rPr lang="en-US" dirty="0">
                <a:solidFill>
                  <a:srgbClr val="0432FF"/>
                </a:solidFill>
              </a:rPr>
              <a:t>(Fruit),</a:t>
            </a:r>
          </a:p>
          <a:p>
            <a:pPr marL="0" indent="0">
              <a:buNone/>
            </a:pPr>
            <a:r>
              <a:rPr lang="en-US" dirty="0"/>
              <a:t>	     </a:t>
            </a:r>
            <a:r>
              <a:rPr lang="en-US" dirty="0" err="1">
                <a:solidFill>
                  <a:srgbClr val="0432FF"/>
                </a:solidFill>
              </a:rPr>
              <a:t>sdFruit</a:t>
            </a:r>
            <a:r>
              <a:rPr lang="en-US" dirty="0">
                <a:solidFill>
                  <a:srgbClr val="0432FF"/>
                </a:solidFill>
              </a:rPr>
              <a:t> =</a:t>
            </a:r>
            <a:r>
              <a:rPr lang="en-US" dirty="0"/>
              <a:t> </a:t>
            </a:r>
            <a:r>
              <a:rPr lang="en-US" dirty="0" err="1">
                <a:solidFill>
                  <a:srgbClr val="C00000"/>
                </a:solidFill>
              </a:rPr>
              <a:t>sd</a:t>
            </a:r>
            <a:r>
              <a:rPr lang="en-US" dirty="0">
                <a:solidFill>
                  <a:srgbClr val="0432FF"/>
                </a:solidFill>
              </a:rPr>
              <a:t>(Fruit))</a:t>
            </a:r>
          </a:p>
          <a:p>
            <a:r>
              <a:rPr lang="en-US" dirty="0"/>
              <a:t>This is much more realistic for typical data analysis</a:t>
            </a:r>
          </a:p>
          <a:p>
            <a:r>
              <a:rPr lang="en-US" dirty="0"/>
              <a:t>Practice: Assign above to object and View (few ways 	to do it); starting to look like a thesis Table.</a:t>
            </a:r>
          </a:p>
        </p:txBody>
      </p:sp>
    </p:spTree>
    <p:extLst>
      <p:ext uri="{BB962C8B-B14F-4D97-AF65-F5344CB8AC3E}">
        <p14:creationId xmlns:p14="http://schemas.microsoft.com/office/powerpoint/2010/main" val="3876815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81000" y="198438"/>
            <a:ext cx="8305800" cy="944562"/>
          </a:xfrm>
        </p:spPr>
        <p:txBody>
          <a:bodyPr>
            <a:normAutofit/>
          </a:bodyPr>
          <a:lstStyle/>
          <a:p>
            <a:r>
              <a:rPr lang="en-US" i="1" dirty="0"/>
              <a:t>Practice with </a:t>
            </a:r>
            <a:r>
              <a:rPr lang="en-US" i="1" dirty="0" err="1"/>
              <a:t>mtcars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1219200"/>
            <a:ext cx="8229600" cy="5334000"/>
          </a:xfrm>
        </p:spPr>
        <p:txBody>
          <a:bodyPr>
            <a:normAutofit lnSpcReduction="10000"/>
          </a:bodyPr>
          <a:lstStyle/>
          <a:p>
            <a:pPr marL="0" indent="0">
              <a:buNone/>
            </a:pPr>
            <a:r>
              <a:rPr lang="en-US" dirty="0"/>
              <a:t>First column of </a:t>
            </a:r>
            <a:r>
              <a:rPr lang="en-US" i="1" dirty="0" err="1"/>
              <a:t>mtcars</a:t>
            </a:r>
            <a:r>
              <a:rPr lang="en-US" dirty="0"/>
              <a:t> gives car names, but column is not indexed (not recognized part of </a:t>
            </a:r>
            <a:r>
              <a:rPr lang="en-US" dirty="0" err="1"/>
              <a:t>dataframe</a:t>
            </a:r>
            <a:r>
              <a:rPr lang="en-US" dirty="0"/>
              <a:t>)</a:t>
            </a:r>
          </a:p>
          <a:p>
            <a:pPr marL="0" indent="0">
              <a:buNone/>
            </a:pPr>
            <a:r>
              <a:rPr lang="en-US" dirty="0"/>
              <a:t>There is a simple fix (actually there are several)</a:t>
            </a:r>
          </a:p>
          <a:p>
            <a:pPr marL="0" indent="0">
              <a:buNone/>
            </a:pPr>
            <a:endParaRPr lang="en-US" dirty="0">
              <a:solidFill>
                <a:srgbClr val="0432FF"/>
              </a:solidFill>
            </a:endParaRPr>
          </a:p>
          <a:p>
            <a:pPr marL="0" indent="0">
              <a:buNone/>
            </a:pPr>
            <a:r>
              <a:rPr lang="en-US" dirty="0">
                <a:solidFill>
                  <a:srgbClr val="0432FF"/>
                </a:solidFill>
              </a:rPr>
              <a:t>data(</a:t>
            </a:r>
            <a:r>
              <a:rPr lang="en-US" dirty="0" err="1">
                <a:solidFill>
                  <a:srgbClr val="0432FF"/>
                </a:solidFill>
              </a:rPr>
              <a:t>mtcars</a:t>
            </a:r>
            <a:r>
              <a:rPr lang="en-US" dirty="0">
                <a:solidFill>
                  <a:srgbClr val="0432FF"/>
                </a:solidFill>
              </a:rPr>
              <a:t>) </a:t>
            </a:r>
            <a:r>
              <a:rPr lang="en-US" dirty="0"/>
              <a:t>#pulls </a:t>
            </a:r>
            <a:r>
              <a:rPr lang="en-US" dirty="0" err="1"/>
              <a:t>mtcars</a:t>
            </a:r>
            <a:r>
              <a:rPr lang="en-US" dirty="0"/>
              <a:t> dataset from guts of R</a:t>
            </a:r>
          </a:p>
          <a:p>
            <a:pPr marL="0" indent="0">
              <a:buNone/>
            </a:pPr>
            <a:r>
              <a:rPr lang="en-US" dirty="0" err="1">
                <a:solidFill>
                  <a:srgbClr val="0432FF"/>
                </a:solidFill>
              </a:rPr>
              <a:t>mtcars</a:t>
            </a:r>
            <a:r>
              <a:rPr lang="en-US" dirty="0">
                <a:solidFill>
                  <a:srgbClr val="0432FF"/>
                </a:solidFill>
              </a:rPr>
              <a:t> </a:t>
            </a:r>
            <a:r>
              <a:rPr lang="en-US" dirty="0"/>
              <a:t>#11 variables 32 obs.</a:t>
            </a:r>
          </a:p>
          <a:p>
            <a:pPr marL="0" indent="0">
              <a:buNone/>
            </a:pPr>
            <a:r>
              <a:rPr lang="en-US" dirty="0">
                <a:solidFill>
                  <a:srgbClr val="0432FF"/>
                </a:solidFill>
              </a:rPr>
              <a:t>library(</a:t>
            </a:r>
            <a:r>
              <a:rPr lang="en-US" dirty="0" err="1">
                <a:solidFill>
                  <a:srgbClr val="0432FF"/>
                </a:solidFill>
              </a:rPr>
              <a:t>data.table</a:t>
            </a:r>
            <a:r>
              <a:rPr lang="en-US" dirty="0">
                <a:solidFill>
                  <a:srgbClr val="0432FF"/>
                </a:solidFill>
              </a:rPr>
              <a:t>)</a:t>
            </a:r>
          </a:p>
          <a:p>
            <a:pPr marL="0" indent="0">
              <a:buNone/>
            </a:pPr>
            <a:r>
              <a:rPr lang="en-US" dirty="0" err="1">
                <a:solidFill>
                  <a:srgbClr val="0432FF"/>
                </a:solidFill>
              </a:rPr>
              <a:t>dat</a:t>
            </a:r>
            <a:r>
              <a:rPr lang="en-US" dirty="0">
                <a:solidFill>
                  <a:srgbClr val="0432FF"/>
                </a:solidFill>
              </a:rPr>
              <a:t> &lt;- </a:t>
            </a:r>
            <a:r>
              <a:rPr lang="en-US" dirty="0" err="1">
                <a:solidFill>
                  <a:srgbClr val="0432FF"/>
                </a:solidFill>
              </a:rPr>
              <a:t>data.table</a:t>
            </a:r>
            <a:r>
              <a:rPr lang="en-US" dirty="0">
                <a:solidFill>
                  <a:srgbClr val="0432FF"/>
                </a:solidFill>
              </a:rPr>
              <a:t>(</a:t>
            </a:r>
            <a:r>
              <a:rPr lang="en-US" dirty="0" err="1">
                <a:solidFill>
                  <a:srgbClr val="0432FF"/>
                </a:solidFill>
              </a:rPr>
              <a:t>mtcars</a:t>
            </a:r>
            <a:r>
              <a:rPr lang="en-US" dirty="0">
                <a:solidFill>
                  <a:srgbClr val="0432FF"/>
                </a:solidFill>
              </a:rPr>
              <a:t>, </a:t>
            </a:r>
            <a:r>
              <a:rPr lang="en-US" dirty="0" err="1">
                <a:solidFill>
                  <a:srgbClr val="0432FF"/>
                </a:solidFill>
              </a:rPr>
              <a:t>keep.rownames</a:t>
            </a:r>
            <a:r>
              <a:rPr lang="en-US" dirty="0">
                <a:solidFill>
                  <a:srgbClr val="0432FF"/>
                </a:solidFill>
              </a:rPr>
              <a:t> = TRUE)</a:t>
            </a:r>
          </a:p>
          <a:p>
            <a:pPr marL="0" indent="0">
              <a:buNone/>
            </a:pPr>
            <a:r>
              <a:rPr lang="en-US" dirty="0" err="1">
                <a:solidFill>
                  <a:srgbClr val="0432FF"/>
                </a:solidFill>
              </a:rPr>
              <a:t>dat</a:t>
            </a:r>
            <a:r>
              <a:rPr lang="en-US" dirty="0">
                <a:solidFill>
                  <a:srgbClr val="0432FF"/>
                </a:solidFill>
              </a:rPr>
              <a:t> </a:t>
            </a:r>
            <a:r>
              <a:rPr lang="en-US" dirty="0"/>
              <a:t>#12 variables 32 obs.</a:t>
            </a:r>
          </a:p>
          <a:p>
            <a:pPr marL="0" indent="0">
              <a:buNone/>
            </a:pPr>
            <a:r>
              <a:rPr lang="en-US" dirty="0"/>
              <a:t>#copies car names into a column labeled </a:t>
            </a:r>
            <a:r>
              <a:rPr lang="en-US" dirty="0" err="1"/>
              <a:t>rn</a:t>
            </a:r>
            <a:r>
              <a:rPr lang="en-US" dirty="0"/>
              <a:t> (row names); rows also now indexed with row numbers</a:t>
            </a:r>
          </a:p>
        </p:txBody>
      </p:sp>
    </p:spTree>
    <p:extLst>
      <p:ext uri="{BB962C8B-B14F-4D97-AF65-F5344CB8AC3E}">
        <p14:creationId xmlns:p14="http://schemas.microsoft.com/office/powerpoint/2010/main" val="1134415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lstStyle/>
          <a:p>
            <a:r>
              <a:rPr lang="en-US" dirty="0"/>
              <a:t>You should do all your data manipulation in R (and none anywhere else).</a:t>
            </a:r>
          </a:p>
          <a:p>
            <a:endParaRPr lang="en-US" dirty="0"/>
          </a:p>
          <a:p>
            <a:r>
              <a:rPr lang="en-US" dirty="0"/>
              <a:t>This is the only way to ensure a completely reproducible workflow. You will thank yourself in 10 years; your collaborators will thank you now.</a:t>
            </a:r>
          </a:p>
          <a:p>
            <a:endParaRPr lang="en-US" dirty="0"/>
          </a:p>
          <a:p>
            <a:r>
              <a:rPr lang="en-US" dirty="0"/>
              <a:t>We are learning to use </a:t>
            </a:r>
            <a:r>
              <a:rPr lang="en-US" i="1" dirty="0" err="1"/>
              <a:t>dplyr</a:t>
            </a:r>
            <a:r>
              <a:rPr lang="en-US" dirty="0"/>
              <a:t> and its functions, rather than the classic ways of managing and manipulating data (using </a:t>
            </a:r>
            <a:r>
              <a:rPr lang="en-US" dirty="0" err="1"/>
              <a:t>BaseR</a:t>
            </a:r>
            <a:r>
              <a:rPr lang="en-US" dirty="0"/>
              <a:t>); the syntax of </a:t>
            </a:r>
            <a:r>
              <a:rPr lang="en-US" i="1" dirty="0" err="1"/>
              <a:t>dplyr</a:t>
            </a:r>
            <a:r>
              <a:rPr lang="en-US" dirty="0"/>
              <a:t> is much easier</a:t>
            </a:r>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913790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3352800" cy="944562"/>
          </a:xfrm>
        </p:spPr>
        <p:txBody>
          <a:bodyPr/>
          <a:lstStyle/>
          <a:p>
            <a:r>
              <a:rPr lang="en-US" dirty="0"/>
              <a:t>Using </a:t>
            </a:r>
            <a:r>
              <a:rPr lang="en-US" i="1" dirty="0" err="1"/>
              <a:t>dplyr</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Recall previous examples; the </a:t>
            </a:r>
            <a:r>
              <a:rPr lang="en-US" dirty="0">
                <a:solidFill>
                  <a:srgbClr val="00B050"/>
                </a:solidFill>
              </a:rPr>
              <a:t>compensation data</a:t>
            </a:r>
            <a:r>
              <a:rPr lang="en-US" dirty="0"/>
              <a:t> are about the production of fruit (apples, kg) on rootstocks of different widths (mm; the tops are grafted onto rootstocks). </a:t>
            </a:r>
          </a:p>
          <a:p>
            <a:r>
              <a:rPr lang="en-US" dirty="0"/>
              <a:t>Furthermore, some trees are in parts of the orchard that allow grazing by cattle, and others are in parts free from grazing.</a:t>
            </a:r>
          </a:p>
          <a:p>
            <a:pPr marL="0" indent="0">
              <a:buNone/>
            </a:pPr>
            <a:r>
              <a:rPr lang="en-US" dirty="0">
                <a:solidFill>
                  <a:srgbClr val="0432FF"/>
                </a:solidFill>
              </a:rPr>
              <a:t>compensation &lt;- </a:t>
            </a:r>
            <a:r>
              <a:rPr lang="en-US" dirty="0" err="1">
                <a:solidFill>
                  <a:srgbClr val="0432FF"/>
                </a:solidFill>
              </a:rPr>
              <a:t>read.csv</a:t>
            </a:r>
            <a:r>
              <a:rPr lang="en-US" dirty="0">
                <a:solidFill>
                  <a:srgbClr val="0432FF"/>
                </a:solidFill>
              </a:rPr>
              <a:t>("</a:t>
            </a:r>
            <a:r>
              <a:rPr lang="en-US" dirty="0" err="1">
                <a:solidFill>
                  <a:srgbClr val="0432FF"/>
                </a:solidFill>
              </a:rPr>
              <a:t>compensation.csv</a:t>
            </a:r>
            <a:r>
              <a:rPr lang="en-US" dirty="0">
                <a:solidFill>
                  <a:srgbClr val="0432FF"/>
                </a:solidFill>
              </a:rPr>
              <a:t>")</a:t>
            </a:r>
          </a:p>
          <a:p>
            <a:pPr marL="0" indent="0">
              <a:buNone/>
            </a:pPr>
            <a:r>
              <a:rPr lang="en-US" dirty="0">
                <a:solidFill>
                  <a:srgbClr val="0432FF"/>
                </a:solidFill>
              </a:rPr>
              <a:t>glimpse(compensation) </a:t>
            </a:r>
            <a:r>
              <a:rPr lang="en-US" dirty="0"/>
              <a:t># just </a:t>
            </a:r>
            <a:r>
              <a:rPr lang="en-US" dirty="0" err="1"/>
              <a:t>checkin</a:t>
            </a:r>
            <a:r>
              <a:rPr lang="en-US" dirty="0"/>
              <a:t>’</a:t>
            </a:r>
          </a:p>
          <a:p>
            <a:pPr marL="0" indent="0">
              <a:buNone/>
            </a:pPr>
            <a:r>
              <a:rPr lang="en-US" dirty="0"/>
              <a:t># get summary statistics for the compensation variables</a:t>
            </a:r>
          </a:p>
          <a:p>
            <a:pPr marL="0" indent="0">
              <a:buNone/>
            </a:pPr>
            <a:r>
              <a:rPr lang="en-US" dirty="0">
                <a:solidFill>
                  <a:srgbClr val="0432FF"/>
                </a:solidFill>
              </a:rPr>
              <a:t>summary(compensation) </a:t>
            </a:r>
            <a:r>
              <a:rPr lang="en-US" dirty="0"/>
              <a:t>#our first check for wonkiness</a:t>
            </a:r>
          </a:p>
          <a:p>
            <a:pPr marL="0" indent="0">
              <a:buNone/>
            </a:pPr>
            <a:endParaRPr lang="en-US" dirty="0">
              <a:solidFill>
                <a:srgbClr val="0432FF"/>
              </a:solidFill>
            </a:endParaRPr>
          </a:p>
          <a:p>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2"/>
          <a:stretch>
            <a:fillRect/>
          </a:stretch>
        </p:blipFill>
        <p:spPr>
          <a:xfrm>
            <a:off x="7772400" y="63500"/>
            <a:ext cx="1195532" cy="1384300"/>
          </a:xfrm>
          <a:prstGeom prst="rect">
            <a:avLst/>
          </a:prstGeom>
        </p:spPr>
      </p:pic>
    </p:spTree>
    <p:extLst>
      <p:ext uri="{BB962C8B-B14F-4D97-AF65-F5344CB8AC3E}">
        <p14:creationId xmlns:p14="http://schemas.microsoft.com/office/powerpoint/2010/main" val="143276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304800" y="63500"/>
            <a:ext cx="4267200" cy="944562"/>
          </a:xfrm>
        </p:spPr>
        <p:txBody>
          <a:bodyPr>
            <a:normAutofit/>
          </a:bodyPr>
          <a:lstStyle/>
          <a:p>
            <a:r>
              <a:rPr lang="en-US" dirty="0"/>
              <a:t>Using </a:t>
            </a:r>
            <a:r>
              <a:rPr lang="en-US" i="1" dirty="0" err="1"/>
              <a:t>dplyr</a:t>
            </a:r>
            <a:r>
              <a:rPr lang="en-US" dirty="0"/>
              <a:t> verbs</a:t>
            </a:r>
            <a:endParaRPr lang="en-US" i="1" dirty="0"/>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914400"/>
            <a:ext cx="8229600" cy="5867400"/>
          </a:xfrm>
        </p:spPr>
        <p:txBody>
          <a:bodyPr>
            <a:normAutofit fontScale="92500" lnSpcReduction="10000"/>
          </a:bodyPr>
          <a:lstStyle/>
          <a:p>
            <a:pPr marL="0" indent="0">
              <a:buNone/>
            </a:pPr>
            <a:r>
              <a:rPr lang="en-US" dirty="0"/>
              <a:t>Five ‘verbs’ that function to manipulate data:</a:t>
            </a:r>
          </a:p>
          <a:p>
            <a:pPr marL="0" indent="0">
              <a:buNone/>
            </a:pPr>
            <a:r>
              <a:rPr lang="en-US" dirty="0">
                <a:solidFill>
                  <a:srgbClr val="C00000"/>
                </a:solidFill>
              </a:rPr>
              <a:t>select</a:t>
            </a:r>
            <a:r>
              <a:rPr lang="en-US" dirty="0"/>
              <a:t>()	selecting columns</a:t>
            </a:r>
          </a:p>
          <a:p>
            <a:pPr marL="0" indent="0">
              <a:buNone/>
            </a:pPr>
            <a:endParaRPr lang="en-US" dirty="0"/>
          </a:p>
          <a:p>
            <a:pPr marL="0" indent="0">
              <a:buNone/>
            </a:pPr>
            <a:r>
              <a:rPr lang="en-US" dirty="0">
                <a:solidFill>
                  <a:srgbClr val="C00000"/>
                </a:solidFill>
              </a:rPr>
              <a:t>slice</a:t>
            </a:r>
            <a:r>
              <a:rPr lang="en-US" dirty="0"/>
              <a:t>()		selecting rows</a:t>
            </a:r>
          </a:p>
          <a:p>
            <a:pPr marL="0" indent="0">
              <a:buNone/>
            </a:pPr>
            <a:endParaRPr lang="en-US" dirty="0"/>
          </a:p>
          <a:p>
            <a:pPr marL="0" indent="0">
              <a:buNone/>
            </a:pPr>
            <a:r>
              <a:rPr lang="en-US" dirty="0">
                <a:solidFill>
                  <a:srgbClr val="C00000"/>
                </a:solidFill>
              </a:rPr>
              <a:t>filter</a:t>
            </a:r>
            <a:r>
              <a:rPr lang="en-US" dirty="0"/>
              <a:t>()		selecting subsets of rows</a:t>
            </a:r>
          </a:p>
          <a:p>
            <a:pPr marL="0" indent="0">
              <a:buNone/>
            </a:pPr>
            <a:endParaRPr lang="en-US" dirty="0"/>
          </a:p>
          <a:p>
            <a:pPr marL="0" indent="0">
              <a:buNone/>
            </a:pPr>
            <a:r>
              <a:rPr lang="en-US" dirty="0">
                <a:solidFill>
                  <a:srgbClr val="C00000"/>
                </a:solidFill>
              </a:rPr>
              <a:t>arrange</a:t>
            </a:r>
            <a:r>
              <a:rPr lang="en-US" dirty="0"/>
              <a:t>()	sorting rows</a:t>
            </a:r>
          </a:p>
          <a:p>
            <a:pPr marL="0" indent="0">
              <a:buNone/>
            </a:pPr>
            <a:endParaRPr lang="en-US" dirty="0"/>
          </a:p>
          <a:p>
            <a:pPr marL="0" indent="0">
              <a:buNone/>
            </a:pPr>
            <a:r>
              <a:rPr lang="en-US" dirty="0">
                <a:solidFill>
                  <a:srgbClr val="C00000"/>
                </a:solidFill>
              </a:rPr>
              <a:t>mutate</a:t>
            </a:r>
            <a:r>
              <a:rPr lang="en-US" dirty="0"/>
              <a:t>()	creating new variables</a:t>
            </a:r>
            <a:endParaRPr lang="en-US" sz="2400" dirty="0"/>
          </a:p>
          <a:p>
            <a:r>
              <a:rPr lang="en-US" sz="2400" dirty="0"/>
              <a:t>These are core functions for core activities centered on grabbing pieces of, or sub-setting your data</a:t>
            </a:r>
          </a:p>
          <a:p>
            <a:r>
              <a:rPr lang="en-US" sz="2400" dirty="0"/>
              <a:t>The key is to remember that the first argument to </a:t>
            </a:r>
            <a:r>
              <a:rPr lang="en-US" sz="2400" b="1" dirty="0"/>
              <a:t>ALL</a:t>
            </a:r>
            <a:r>
              <a:rPr lang="en-US" sz="2400" dirty="0"/>
              <a:t> </a:t>
            </a:r>
            <a:r>
              <a:rPr lang="en-US" sz="2400" i="1" dirty="0" err="1"/>
              <a:t>dplyr</a:t>
            </a:r>
            <a:r>
              <a:rPr lang="en-US" sz="2400" dirty="0"/>
              <a:t> functions is the name of the data frame.</a:t>
            </a:r>
          </a:p>
          <a:p>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2DBCF26-511B-A34B-9E88-4BA4E4285016}"/>
              </a:ext>
            </a:extLst>
          </p:cNvPr>
          <p:cNvPicPr>
            <a:picLocks noChangeAspect="1"/>
          </p:cNvPicPr>
          <p:nvPr/>
        </p:nvPicPr>
        <p:blipFill>
          <a:blip r:embed="rId3"/>
          <a:stretch>
            <a:fillRect/>
          </a:stretch>
        </p:blipFill>
        <p:spPr>
          <a:xfrm>
            <a:off x="7772400" y="63500"/>
            <a:ext cx="1195532" cy="1384300"/>
          </a:xfrm>
          <a:prstGeom prst="rect">
            <a:avLst/>
          </a:prstGeom>
        </p:spPr>
      </p:pic>
      <p:pic>
        <p:nvPicPr>
          <p:cNvPr id="6" name="Picture 5">
            <a:extLst>
              <a:ext uri="{FF2B5EF4-FFF2-40B4-BE49-F238E27FC236}">
                <a16:creationId xmlns:a16="http://schemas.microsoft.com/office/drawing/2014/main" id="{82B32AE4-CFB9-C647-94D3-297D97FE8CCD}"/>
              </a:ext>
            </a:extLst>
          </p:cNvPr>
          <p:cNvPicPr>
            <a:picLocks noChangeAspect="1"/>
          </p:cNvPicPr>
          <p:nvPr/>
        </p:nvPicPr>
        <p:blipFill>
          <a:blip r:embed="rId4"/>
          <a:stretch>
            <a:fillRect/>
          </a:stretch>
        </p:blipFill>
        <p:spPr>
          <a:xfrm>
            <a:off x="5002696" y="1447800"/>
            <a:ext cx="3106772" cy="879442"/>
          </a:xfrm>
          <a:prstGeom prst="rect">
            <a:avLst/>
          </a:prstGeom>
        </p:spPr>
      </p:pic>
      <p:pic>
        <p:nvPicPr>
          <p:cNvPr id="7" name="Picture 6">
            <a:extLst>
              <a:ext uri="{FF2B5EF4-FFF2-40B4-BE49-F238E27FC236}">
                <a16:creationId xmlns:a16="http://schemas.microsoft.com/office/drawing/2014/main" id="{677A6F9B-E2FE-F340-807B-B3273561D693}"/>
              </a:ext>
            </a:extLst>
          </p:cNvPr>
          <p:cNvPicPr>
            <a:picLocks noChangeAspect="1"/>
          </p:cNvPicPr>
          <p:nvPr/>
        </p:nvPicPr>
        <p:blipFill>
          <a:blip r:embed="rId5"/>
          <a:stretch>
            <a:fillRect/>
          </a:stretch>
        </p:blipFill>
        <p:spPr>
          <a:xfrm>
            <a:off x="5812565" y="3124200"/>
            <a:ext cx="3104661" cy="806137"/>
          </a:xfrm>
          <a:prstGeom prst="rect">
            <a:avLst/>
          </a:prstGeom>
        </p:spPr>
      </p:pic>
      <p:pic>
        <p:nvPicPr>
          <p:cNvPr id="8" name="Picture 7">
            <a:extLst>
              <a:ext uri="{FF2B5EF4-FFF2-40B4-BE49-F238E27FC236}">
                <a16:creationId xmlns:a16="http://schemas.microsoft.com/office/drawing/2014/main" id="{5AB65BEA-7535-D94B-B7B8-AEBAA018647D}"/>
              </a:ext>
            </a:extLst>
          </p:cNvPr>
          <p:cNvPicPr>
            <a:picLocks noChangeAspect="1"/>
          </p:cNvPicPr>
          <p:nvPr/>
        </p:nvPicPr>
        <p:blipFill>
          <a:blip r:embed="rId6"/>
          <a:stretch>
            <a:fillRect/>
          </a:stretch>
        </p:blipFill>
        <p:spPr>
          <a:xfrm>
            <a:off x="5562600" y="4572000"/>
            <a:ext cx="2819400" cy="736325"/>
          </a:xfrm>
          <a:prstGeom prst="rect">
            <a:avLst/>
          </a:prstGeom>
        </p:spPr>
      </p:pic>
    </p:spTree>
    <p:extLst>
      <p:ext uri="{BB962C8B-B14F-4D97-AF65-F5344CB8AC3E}">
        <p14:creationId xmlns:p14="http://schemas.microsoft.com/office/powerpoint/2010/main" val="3463045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274638"/>
            <a:ext cx="6400800" cy="944562"/>
          </a:xfrm>
        </p:spPr>
        <p:txBody>
          <a:bodyPr>
            <a:normAutofit/>
          </a:bodyPr>
          <a:lstStyle/>
          <a:p>
            <a:r>
              <a:rPr lang="en-US" i="1" dirty="0">
                <a:solidFill>
                  <a:srgbClr val="C00000"/>
                </a:solidFill>
              </a:rPr>
              <a:t>select</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p:txBody>
          <a:bodyPr>
            <a:normAutofit lnSpcReduction="10000"/>
          </a:bodyPr>
          <a:lstStyle/>
          <a:p>
            <a:r>
              <a:rPr lang="en-US" dirty="0"/>
              <a:t>First you need to know names of columns to select:</a:t>
            </a:r>
          </a:p>
          <a:p>
            <a:pPr marL="0" indent="0">
              <a:buNone/>
            </a:pPr>
            <a:r>
              <a:rPr lang="en-US" dirty="0">
                <a:solidFill>
                  <a:srgbClr val="0432FF"/>
                </a:solidFill>
              </a:rPr>
              <a:t>names(compensation)</a:t>
            </a:r>
          </a:p>
          <a:p>
            <a:r>
              <a:rPr lang="en-US" dirty="0"/>
              <a:t>Select a single column:</a:t>
            </a:r>
          </a:p>
          <a:p>
            <a:pPr marL="0" indent="0">
              <a:buNone/>
            </a:pPr>
            <a:r>
              <a:rPr lang="en-US" dirty="0">
                <a:solidFill>
                  <a:srgbClr val="0432FF"/>
                </a:solidFill>
              </a:rPr>
              <a:t>select(compensation, Fruit) </a:t>
            </a:r>
            <a:r>
              <a:rPr lang="en-US" dirty="0"/>
              <a:t># use the Fruit column</a:t>
            </a:r>
          </a:p>
          <a:p>
            <a:r>
              <a:rPr lang="en-US" dirty="0"/>
              <a:t>Note: If you get an error Error: </a:t>
            </a:r>
            <a:r>
              <a:rPr lang="en-US" i="1" dirty="0"/>
              <a:t>could not find function "select"</a:t>
            </a:r>
            <a:r>
              <a:rPr lang="en-US" dirty="0"/>
              <a:t> then you have either not put </a:t>
            </a:r>
            <a:r>
              <a:rPr lang="en-US" dirty="0">
                <a:solidFill>
                  <a:srgbClr val="C00000"/>
                </a:solidFill>
              </a:rPr>
              <a:t>library</a:t>
            </a:r>
            <a:r>
              <a:rPr lang="en-US" dirty="0"/>
              <a:t>(</a:t>
            </a:r>
            <a:r>
              <a:rPr lang="en-US" dirty="0" err="1"/>
              <a:t>dplyr</a:t>
            </a:r>
            <a:r>
              <a:rPr lang="en-US" dirty="0"/>
              <a:t>) at the top of your script, or have not run that line of code (activated library).</a:t>
            </a:r>
          </a:p>
          <a:p>
            <a:pPr marL="0" indent="0">
              <a:buNone/>
            </a:pPr>
            <a:r>
              <a:rPr lang="en-US" dirty="0">
                <a:solidFill>
                  <a:srgbClr val="0432FF"/>
                </a:solidFill>
              </a:rPr>
              <a:t>select(compensation, -Root) </a:t>
            </a:r>
            <a:r>
              <a:rPr lang="en-US" dirty="0"/>
              <a:t># that is a minus sign; 	selects all columns except the Root column (Fruit 	and Grazing)</a:t>
            </a:r>
          </a:p>
          <a:p>
            <a:pPr marL="0" indent="0">
              <a:buNone/>
            </a:pPr>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9BFE402F-FEEE-CC4C-96DD-C770FDE99CEC}"/>
              </a:ext>
            </a:extLst>
          </p:cNvPr>
          <p:cNvPicPr>
            <a:picLocks noChangeAspect="1"/>
          </p:cNvPicPr>
          <p:nvPr/>
        </p:nvPicPr>
        <p:blipFill rotWithShape="1">
          <a:blip r:embed="rId2"/>
          <a:srcRect l="7543" t="15889" r="9527" b="11021"/>
          <a:stretch/>
        </p:blipFill>
        <p:spPr>
          <a:xfrm>
            <a:off x="7391400" y="76200"/>
            <a:ext cx="1699592" cy="1447801"/>
          </a:xfrm>
          <a:prstGeom prst="rect">
            <a:avLst/>
          </a:prstGeom>
        </p:spPr>
      </p:pic>
    </p:spTree>
    <p:extLst>
      <p:ext uri="{BB962C8B-B14F-4D97-AF65-F5344CB8AC3E}">
        <p14:creationId xmlns:p14="http://schemas.microsoft.com/office/powerpoint/2010/main" val="3354533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slice</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fontScale="92500" lnSpcReduction="10000"/>
          </a:bodyPr>
          <a:lstStyle/>
          <a:p>
            <a:r>
              <a:rPr lang="en-US" dirty="0"/>
              <a:t>It works by returning specific row numbers you ask for.</a:t>
            </a:r>
          </a:p>
          <a:p>
            <a:r>
              <a:rPr lang="en-US" dirty="0"/>
              <a:t>You can ask for one row, a sequence, or a discontinuous set.</a:t>
            </a:r>
          </a:p>
          <a:p>
            <a:pPr marL="0" indent="0">
              <a:buNone/>
            </a:pPr>
            <a:endParaRPr lang="en-US" dirty="0"/>
          </a:p>
          <a:p>
            <a:pPr marL="0" indent="0">
              <a:buNone/>
            </a:pPr>
            <a:r>
              <a:rPr lang="en-US" dirty="0">
                <a:solidFill>
                  <a:srgbClr val="0432FF"/>
                </a:solidFill>
              </a:rPr>
              <a:t>slice(compensation, 2) </a:t>
            </a:r>
            <a:r>
              <a:rPr lang="en-US" dirty="0"/>
              <a:t>#returns data from second row</a:t>
            </a:r>
          </a:p>
          <a:p>
            <a:pPr marL="0" indent="0">
              <a:buNone/>
            </a:pPr>
            <a:r>
              <a:rPr lang="en-US" dirty="0">
                <a:solidFill>
                  <a:srgbClr val="0432FF"/>
                </a:solidFill>
              </a:rPr>
              <a:t>slice(compensation, 2:10) </a:t>
            </a:r>
            <a:r>
              <a:rPr lang="en-US" dirty="0"/>
              <a:t>#returns data from rows 2-10</a:t>
            </a:r>
          </a:p>
          <a:p>
            <a:pPr marL="0" indent="0">
              <a:buNone/>
            </a:pPr>
            <a:r>
              <a:rPr lang="en-US" dirty="0">
                <a:solidFill>
                  <a:srgbClr val="0432FF"/>
                </a:solidFill>
              </a:rPr>
              <a:t>slice(compensation, c(2, 3, 10)) </a:t>
            </a:r>
            <a:r>
              <a:rPr lang="en-US" dirty="0"/>
              <a:t>#returns rows 2, 3, and 10; 	uses a helper function </a:t>
            </a:r>
            <a:r>
              <a:rPr lang="en-US" dirty="0">
                <a:solidFill>
                  <a:srgbClr val="C00000"/>
                </a:solidFill>
              </a:rPr>
              <a:t>c</a:t>
            </a:r>
            <a:r>
              <a:rPr lang="en-US" dirty="0"/>
              <a:t>() to </a:t>
            </a:r>
            <a:r>
              <a:rPr lang="en-US" i="1" dirty="0"/>
              <a:t>collect</a:t>
            </a:r>
            <a:r>
              <a:rPr lang="en-US" dirty="0"/>
              <a:t> the rows.</a:t>
            </a:r>
            <a:endParaRPr lang="en-US" dirty="0">
              <a:solidFill>
                <a:srgbClr val="0432FF"/>
              </a:solidFill>
            </a:endParaRPr>
          </a:p>
          <a:p>
            <a:pPr marL="0" indent="0">
              <a:buNone/>
            </a:pPr>
            <a:endParaRPr lang="en-US" dirty="0">
              <a:solidFill>
                <a:srgbClr val="0432FF"/>
              </a:solidFill>
            </a:endParaRPr>
          </a:p>
          <a:p>
            <a:r>
              <a:rPr lang="en-US" dirty="0"/>
              <a:t>One thing you may notice about </a:t>
            </a:r>
            <a:r>
              <a:rPr lang="en-US" dirty="0">
                <a:solidFill>
                  <a:srgbClr val="C00000"/>
                </a:solidFill>
              </a:rPr>
              <a:t>slice</a:t>
            </a:r>
            <a:r>
              <a:rPr lang="en-US" dirty="0"/>
              <a:t>() is that it also returns a data frame, but it does not return the row number identity found in the original data. You have new, continuous row numbers. Just be aware.</a:t>
            </a:r>
          </a:p>
          <a:p>
            <a:endParaRPr lang="en-US" dirty="0"/>
          </a:p>
          <a:p>
            <a:endParaRPr lang="en-US" dirty="0"/>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6871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F50FE-C662-4144-A20B-A967CBFFFE43}"/>
              </a:ext>
            </a:extLst>
          </p:cNvPr>
          <p:cNvSpPr>
            <a:spLocks noGrp="1"/>
          </p:cNvSpPr>
          <p:nvPr>
            <p:ph type="title"/>
          </p:nvPr>
        </p:nvSpPr>
        <p:spPr>
          <a:xfrm>
            <a:off x="457200" y="0"/>
            <a:ext cx="6400800" cy="944562"/>
          </a:xfrm>
        </p:spPr>
        <p:txBody>
          <a:bodyPr>
            <a:normAutofit/>
          </a:bodyPr>
          <a:lstStyle/>
          <a:p>
            <a:r>
              <a:rPr lang="en-US" i="1" dirty="0">
                <a:solidFill>
                  <a:srgbClr val="C00000"/>
                </a:solidFill>
              </a:rPr>
              <a:t>filter</a:t>
            </a:r>
            <a:r>
              <a:rPr lang="en-US" i="1" dirty="0"/>
              <a:t>()</a:t>
            </a:r>
          </a:p>
        </p:txBody>
      </p:sp>
      <p:sp>
        <p:nvSpPr>
          <p:cNvPr id="3" name="Content Placeholder 2">
            <a:extLst>
              <a:ext uri="{FF2B5EF4-FFF2-40B4-BE49-F238E27FC236}">
                <a16:creationId xmlns:a16="http://schemas.microsoft.com/office/drawing/2014/main" id="{24792DD1-EBBA-FF42-A0E1-602615BA5DC5}"/>
              </a:ext>
            </a:extLst>
          </p:cNvPr>
          <p:cNvSpPr>
            <a:spLocks noGrp="1"/>
          </p:cNvSpPr>
          <p:nvPr>
            <p:ph idx="1"/>
          </p:nvPr>
        </p:nvSpPr>
        <p:spPr>
          <a:xfrm>
            <a:off x="457200" y="838200"/>
            <a:ext cx="8229600" cy="5440362"/>
          </a:xfrm>
        </p:spPr>
        <p:txBody>
          <a:bodyPr>
            <a:normAutofit/>
          </a:bodyPr>
          <a:lstStyle/>
          <a:p>
            <a:r>
              <a:rPr lang="en-US" dirty="0"/>
              <a:t>Use basic logical and </a:t>
            </a:r>
            <a:r>
              <a:rPr lang="en-US" dirty="0" err="1"/>
              <a:t>boolean</a:t>
            </a:r>
            <a:r>
              <a:rPr lang="en-US" dirty="0"/>
              <a:t> operators (Table 3.1)</a:t>
            </a:r>
          </a:p>
          <a:p>
            <a:r>
              <a:rPr lang="en-US" dirty="0"/>
              <a:t>First we can check to see which rows meet a criteria without returning a </a:t>
            </a:r>
            <a:r>
              <a:rPr lang="en-US" dirty="0" err="1"/>
              <a:t>dataframe</a:t>
            </a:r>
            <a:r>
              <a:rPr lang="en-US" dirty="0"/>
              <a:t> </a:t>
            </a:r>
          </a:p>
          <a:p>
            <a:pPr marL="0" indent="0">
              <a:buNone/>
            </a:pPr>
            <a:r>
              <a:rPr lang="en-US" dirty="0">
                <a:solidFill>
                  <a:srgbClr val="0432FF"/>
                </a:solidFill>
              </a:rPr>
              <a:t>with(compensation, Fruit &gt; 80) </a:t>
            </a:r>
            <a:r>
              <a:rPr lang="en-US" dirty="0"/>
              <a:t># ‘look in this data frame, and do what comes next, and then stop looking’ (do not make data frame); 9 rows meet this criteria and are returned TRUE.</a:t>
            </a:r>
          </a:p>
          <a:p>
            <a:pPr marL="0" indent="0">
              <a:buNone/>
            </a:pPr>
            <a:r>
              <a:rPr lang="en-US" dirty="0">
                <a:solidFill>
                  <a:srgbClr val="0432FF"/>
                </a:solidFill>
              </a:rPr>
              <a:t>filter(compensation, Fruit &gt; 80) </a:t>
            </a:r>
            <a:r>
              <a:rPr lang="en-US" dirty="0"/>
              <a:t>#returns data frame</a:t>
            </a:r>
          </a:p>
          <a:p>
            <a:pPr marL="0" indent="0">
              <a:buNone/>
            </a:pPr>
            <a:endParaRPr lang="en-US" dirty="0"/>
          </a:p>
          <a:p>
            <a:endParaRPr lang="en-US" dirty="0"/>
          </a:p>
          <a:p>
            <a:pPr marL="0" indent="0">
              <a:buNone/>
            </a:pPr>
            <a:endParaRPr lang="en-US" dirty="0">
              <a:solidFill>
                <a:srgbClr val="0432FF"/>
              </a:solidFill>
            </a:endParaRPr>
          </a:p>
          <a:p>
            <a:pPr marL="0" indent="0">
              <a:buNone/>
            </a:pPr>
            <a:endParaRPr lang="en-US" dirty="0">
              <a:solidFill>
                <a:srgbClr val="0432FF"/>
              </a:solidFill>
            </a:endParaRPr>
          </a:p>
          <a:p>
            <a:endParaRPr lang="en-US" dirty="0"/>
          </a:p>
          <a:p>
            <a:pPr marL="0" indent="0">
              <a:buNone/>
            </a:pPr>
            <a:endParaRPr lang="en-US" sz="2400" dirty="0"/>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085784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9B60D4-6E6A-0F47-AA06-7298C26E645E}"/>
              </a:ext>
            </a:extLst>
          </p:cNvPr>
          <p:cNvPicPr>
            <a:picLocks noChangeAspect="1"/>
          </p:cNvPicPr>
          <p:nvPr/>
        </p:nvPicPr>
        <p:blipFill rotWithShape="1">
          <a:blip r:embed="rId3">
            <a:extLst>
              <a:ext uri="{28A0092B-C50C-407E-A947-70E740481C1C}">
                <a14:useLocalDpi xmlns:a14="http://schemas.microsoft.com/office/drawing/2010/main" val="0"/>
              </a:ext>
            </a:extLst>
          </a:blip>
          <a:srcRect l="14134" t="3333" r="3218" b="15557"/>
          <a:stretch/>
        </p:blipFill>
        <p:spPr>
          <a:xfrm rot="5400000">
            <a:off x="1640457" y="-802257"/>
            <a:ext cx="5867400" cy="8081514"/>
          </a:xfrm>
          <a:prstGeom prst="rect">
            <a:avLst/>
          </a:prstGeom>
        </p:spPr>
      </p:pic>
    </p:spTree>
    <p:extLst>
      <p:ext uri="{BB962C8B-B14F-4D97-AF65-F5344CB8AC3E}">
        <p14:creationId xmlns:p14="http://schemas.microsoft.com/office/powerpoint/2010/main" val="31147602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8002</TotalTime>
  <Words>2082</Words>
  <Application>Microsoft Macintosh PowerPoint</Application>
  <PresentationFormat>On-screen Show (4:3)</PresentationFormat>
  <Paragraphs>274</Paragraphs>
  <Slides>21</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Office Theme</vt:lpstr>
      <vt:lpstr>Lecture 3 Data Management, Manipulation, and Exploration with dplyr</vt:lpstr>
      <vt:lpstr>PowerPoint Presentation</vt:lpstr>
      <vt:lpstr>Using dplyr</vt:lpstr>
      <vt:lpstr>Using dplyr</vt:lpstr>
      <vt:lpstr>Using dplyr verbs</vt:lpstr>
      <vt:lpstr>select()</vt:lpstr>
      <vt:lpstr>slice()</vt:lpstr>
      <vt:lpstr>filter()</vt:lpstr>
      <vt:lpstr>PowerPoint Presentation</vt:lpstr>
      <vt:lpstr>filter()</vt:lpstr>
      <vt:lpstr>What should my script file look like so far?  Does it flow logically?</vt:lpstr>
      <vt:lpstr>mutate()</vt:lpstr>
      <vt:lpstr>mutate()</vt:lpstr>
      <vt:lpstr>arrange()</vt:lpstr>
      <vt:lpstr>You can use multiple dplyr verbs in one line</vt:lpstr>
      <vt:lpstr>You can use ‘pipes’ to nest functions</vt:lpstr>
      <vt:lpstr>Calculating Summary Statistics From Grouped Data</vt:lpstr>
      <vt:lpstr>Summary Stats: Method 1: Nested, No Pipe</vt:lpstr>
      <vt:lpstr>Summary Stats: Method 2: Pipe, No Nesting</vt:lpstr>
      <vt:lpstr>Summarizing and Extending Summarization</vt:lpstr>
      <vt:lpstr>Practice with mtcars</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Importing Data</dc:title>
  <dc:subject/>
  <dc:creator/>
  <cp:keywords/>
  <dc:description/>
  <cp:lastModifiedBy>C.M. Gienger</cp:lastModifiedBy>
  <cp:revision>347</cp:revision>
  <dcterms:created xsi:type="dcterms:W3CDTF">2013-09-18T21:00:03Z</dcterms:created>
  <dcterms:modified xsi:type="dcterms:W3CDTF">2021-10-20T01:59:19Z</dcterms:modified>
  <cp:category/>
</cp:coreProperties>
</file>

<file path=docProps/thumbnail.jpeg>
</file>